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14" r:id="rId2"/>
  </p:sldMasterIdLst>
  <p:sldIdLst>
    <p:sldId id="256" r:id="rId3"/>
    <p:sldId id="321" r:id="rId4"/>
    <p:sldId id="319" r:id="rId5"/>
    <p:sldId id="318" r:id="rId6"/>
    <p:sldId id="323" r:id="rId7"/>
    <p:sldId id="324" r:id="rId8"/>
    <p:sldId id="315" r:id="rId9"/>
    <p:sldId id="326" r:id="rId10"/>
    <p:sldId id="314" r:id="rId11"/>
    <p:sldId id="327" r:id="rId12"/>
    <p:sldId id="310" r:id="rId13"/>
    <p:sldId id="329" r:id="rId14"/>
    <p:sldId id="331" r:id="rId15"/>
    <p:sldId id="333" r:id="rId16"/>
    <p:sldId id="337" r:id="rId17"/>
    <p:sldId id="339" r:id="rId18"/>
    <p:sldId id="341" r:id="rId19"/>
    <p:sldId id="334" r:id="rId20"/>
    <p:sldId id="343" r:id="rId21"/>
    <p:sldId id="336" r:id="rId22"/>
    <p:sldId id="338" r:id="rId23"/>
    <p:sldId id="345" r:id="rId24"/>
    <p:sldId id="344" r:id="rId25"/>
    <p:sldId id="347" r:id="rId26"/>
    <p:sldId id="34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660"/>
  </p:normalViewPr>
  <p:slideViewPr>
    <p:cSldViewPr snapToGrid="0">
      <p:cViewPr varScale="1">
        <p:scale>
          <a:sx n="70" d="100"/>
          <a:sy n="70" d="100"/>
        </p:scale>
        <p:origin x="66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C9A02-A930-4FD2-A0D6-E562C9A639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F8A331-F24B-4413-8513-EED330FD0452}">
      <dgm:prSet/>
      <dgm:spPr/>
      <dgm:t>
        <a:bodyPr/>
        <a:lstStyle/>
        <a:p>
          <a:r>
            <a:rPr lang="en-US" dirty="0"/>
            <a:t>Permanent safety signs </a:t>
          </a:r>
          <a:r>
            <a:rPr lang="en-US" b="1" i="1" u="sng" dirty="0">
              <a:solidFill>
                <a:srgbClr val="FF0000"/>
              </a:solidFill>
            </a:rPr>
            <a:t>shall</a:t>
          </a:r>
          <a:r>
            <a:rPr lang="en-US" dirty="0"/>
            <a:t> be installed to give notice of electrical shock hazard risks to persons using or swimming near a </a:t>
          </a:r>
          <a:r>
            <a:rPr lang="en-US" u="sng" dirty="0"/>
            <a:t>docking facility</a:t>
          </a:r>
          <a:r>
            <a:rPr lang="en-US" dirty="0"/>
            <a:t>, </a:t>
          </a:r>
          <a:r>
            <a:rPr lang="en-US" u="sng" dirty="0"/>
            <a:t>boatyard</a:t>
          </a:r>
          <a:r>
            <a:rPr lang="en-US" dirty="0"/>
            <a:t>, or </a:t>
          </a:r>
          <a:r>
            <a:rPr lang="en-US" u="sng" dirty="0"/>
            <a:t>marina</a:t>
          </a:r>
          <a:r>
            <a:rPr lang="en-US" dirty="0"/>
            <a:t> and shall comply with all of the following:</a:t>
          </a:r>
        </a:p>
      </dgm:t>
    </dgm:pt>
    <dgm:pt modelId="{5F089F25-B7ED-47BD-AC2E-6C65031383B4}" type="parTrans" cxnId="{FDF6036C-BC55-4BEC-8BAE-06DAAAEF8938}">
      <dgm:prSet/>
      <dgm:spPr/>
      <dgm:t>
        <a:bodyPr/>
        <a:lstStyle/>
        <a:p>
          <a:endParaRPr lang="en-US"/>
        </a:p>
      </dgm:t>
    </dgm:pt>
    <dgm:pt modelId="{304EDAEA-E089-43C5-BB66-58C2B6AF1AC0}" type="sibTrans" cxnId="{FDF6036C-BC55-4BEC-8BAE-06DAAAEF8938}">
      <dgm:prSet/>
      <dgm:spPr/>
      <dgm:t>
        <a:bodyPr/>
        <a:lstStyle/>
        <a:p>
          <a:endParaRPr lang="en-US"/>
        </a:p>
      </dgm:t>
    </dgm:pt>
    <dgm:pt modelId="{195D97DA-ABC5-49CE-8DAE-E73ABA43689C}">
      <dgm:prSet/>
      <dgm:spPr/>
      <dgm:t>
        <a:bodyPr/>
        <a:lstStyle/>
        <a:p>
          <a:r>
            <a:rPr lang="en-US" dirty="0"/>
            <a:t>The signage shall comply with </a:t>
          </a:r>
          <a:r>
            <a:rPr lang="en-US" u="sng" dirty="0"/>
            <a:t>110.21(B)</a:t>
          </a:r>
          <a:r>
            <a:rPr lang="en-US" dirty="0"/>
            <a:t>(1) and be of sufficient durability to withstand the environment.</a:t>
          </a:r>
        </a:p>
      </dgm:t>
    </dgm:pt>
    <dgm:pt modelId="{214BE5CC-30E4-41F5-B61C-3875E9BC916A}" type="parTrans" cxnId="{B34C5EF0-28DC-4D30-9D6D-2D788F938CAA}">
      <dgm:prSet/>
      <dgm:spPr/>
      <dgm:t>
        <a:bodyPr/>
        <a:lstStyle/>
        <a:p>
          <a:endParaRPr lang="en-US"/>
        </a:p>
      </dgm:t>
    </dgm:pt>
    <dgm:pt modelId="{AAB60845-223C-4BFD-8B42-C2AD93BE2FAE}" type="sibTrans" cxnId="{B34C5EF0-28DC-4D30-9D6D-2D788F938CAA}">
      <dgm:prSet/>
      <dgm:spPr/>
      <dgm:t>
        <a:bodyPr/>
        <a:lstStyle/>
        <a:p>
          <a:endParaRPr lang="en-US"/>
        </a:p>
      </dgm:t>
    </dgm:pt>
    <dgm:pt modelId="{0B8F815B-87E0-4C7C-84A6-BBDE76501CBF}">
      <dgm:prSet/>
      <dgm:spPr/>
      <dgm:t>
        <a:bodyPr/>
        <a:lstStyle/>
        <a:p>
          <a:r>
            <a:rPr lang="en-US" dirty="0"/>
            <a:t>The signs shall be clearly visible from all approaches to a </a:t>
          </a:r>
          <a:r>
            <a:rPr lang="en-US" u="sng" dirty="0"/>
            <a:t>marina</a:t>
          </a:r>
          <a:r>
            <a:rPr lang="en-US" dirty="0"/>
            <a:t>, </a:t>
          </a:r>
          <a:r>
            <a:rPr lang="en-US" u="sng" dirty="0"/>
            <a:t>docking facility,</a:t>
          </a:r>
          <a:r>
            <a:rPr lang="en-US" dirty="0"/>
            <a:t> or </a:t>
          </a:r>
          <a:r>
            <a:rPr lang="en-US" u="sng" dirty="0"/>
            <a:t>boatyard</a:t>
          </a:r>
          <a:r>
            <a:rPr lang="en-US" dirty="0"/>
            <a:t> facility.</a:t>
          </a:r>
        </a:p>
      </dgm:t>
    </dgm:pt>
    <dgm:pt modelId="{D87A8055-DB72-4B85-923D-FB0779E47C32}" type="parTrans" cxnId="{B04EF6F0-06BD-4EA3-8CC2-18E0F4339E41}">
      <dgm:prSet/>
      <dgm:spPr/>
      <dgm:t>
        <a:bodyPr/>
        <a:lstStyle/>
        <a:p>
          <a:endParaRPr lang="en-US"/>
        </a:p>
      </dgm:t>
    </dgm:pt>
    <dgm:pt modelId="{6B0B888D-C1A6-4632-BBB3-DF66BCB513D2}" type="sibTrans" cxnId="{B04EF6F0-06BD-4EA3-8CC2-18E0F4339E41}">
      <dgm:prSet/>
      <dgm:spPr/>
      <dgm:t>
        <a:bodyPr/>
        <a:lstStyle/>
        <a:p>
          <a:endParaRPr lang="en-US"/>
        </a:p>
      </dgm:t>
    </dgm:pt>
    <dgm:pt modelId="{B500573E-89D9-40A1-A3BE-B13DEAE9D4CB}">
      <dgm:prSet/>
      <dgm:spPr/>
      <dgm:t>
        <a:bodyPr/>
        <a:lstStyle/>
        <a:p>
          <a:r>
            <a:rPr lang="en-US" dirty="0"/>
            <a:t>The signs shall state "WARNING - POTENTIAL SHOCK HAZARD - ELECTRICAL CURRENTS MAY BE PRESENT IN THE WATER."</a:t>
          </a:r>
        </a:p>
      </dgm:t>
    </dgm:pt>
    <dgm:pt modelId="{B9E59C28-70D7-4AB5-BB71-69F5B806B867}" type="parTrans" cxnId="{70E6DB0E-3143-48EE-A34A-D7A77ADD4DED}">
      <dgm:prSet/>
      <dgm:spPr/>
      <dgm:t>
        <a:bodyPr/>
        <a:lstStyle/>
        <a:p>
          <a:endParaRPr lang="en-US"/>
        </a:p>
      </dgm:t>
    </dgm:pt>
    <dgm:pt modelId="{FA90BA9B-CD7D-4D2A-9401-BAC475E4F593}" type="sibTrans" cxnId="{70E6DB0E-3143-48EE-A34A-D7A77ADD4DED}">
      <dgm:prSet/>
      <dgm:spPr/>
      <dgm:t>
        <a:bodyPr/>
        <a:lstStyle/>
        <a:p>
          <a:endParaRPr lang="en-US"/>
        </a:p>
      </dgm:t>
    </dgm:pt>
    <dgm:pt modelId="{BEBA0DAE-A31E-4019-B77B-1460F39C2D5C}" type="pres">
      <dgm:prSet presAssocID="{3B3C9A02-A930-4FD2-A0D6-E562C9A6399D}" presName="linear" presStyleCnt="0">
        <dgm:presLayoutVars>
          <dgm:animLvl val="lvl"/>
          <dgm:resizeHandles val="exact"/>
        </dgm:presLayoutVars>
      </dgm:prSet>
      <dgm:spPr/>
    </dgm:pt>
    <dgm:pt modelId="{36965FB2-77F6-49CA-BD4B-1C5374FC489E}" type="pres">
      <dgm:prSet presAssocID="{6AF8A331-F24B-4413-8513-EED330FD0452}" presName="parentText" presStyleLbl="node1" presStyleIdx="0" presStyleCnt="1" custLinFactNeighborX="8668" custLinFactNeighborY="-35552">
        <dgm:presLayoutVars>
          <dgm:chMax val="0"/>
          <dgm:bulletEnabled val="1"/>
        </dgm:presLayoutVars>
      </dgm:prSet>
      <dgm:spPr/>
    </dgm:pt>
    <dgm:pt modelId="{FEC76CA3-FB19-4C09-907C-92D2617E5FA8}" type="pres">
      <dgm:prSet presAssocID="{6AF8A331-F24B-4413-8513-EED330FD0452}" presName="childText" presStyleLbl="revTx" presStyleIdx="0" presStyleCnt="1">
        <dgm:presLayoutVars>
          <dgm:bulletEnabled val="1"/>
        </dgm:presLayoutVars>
      </dgm:prSet>
      <dgm:spPr/>
    </dgm:pt>
  </dgm:ptLst>
  <dgm:cxnLst>
    <dgm:cxn modelId="{70E6DB0E-3143-48EE-A34A-D7A77ADD4DED}" srcId="{6AF8A331-F24B-4413-8513-EED330FD0452}" destId="{B500573E-89D9-40A1-A3BE-B13DEAE9D4CB}" srcOrd="2" destOrd="0" parTransId="{B9E59C28-70D7-4AB5-BB71-69F5B806B867}" sibTransId="{FA90BA9B-CD7D-4D2A-9401-BAC475E4F593}"/>
    <dgm:cxn modelId="{A3F0DE26-2D76-40D9-BE8C-555DDAB8F29C}" type="presOf" srcId="{195D97DA-ABC5-49CE-8DAE-E73ABA43689C}" destId="{FEC76CA3-FB19-4C09-907C-92D2617E5FA8}" srcOrd="0" destOrd="0" presId="urn:microsoft.com/office/officeart/2005/8/layout/vList2"/>
    <dgm:cxn modelId="{AB547B4B-CF4E-428B-84BA-CE7711B9CC17}" type="presOf" srcId="{0B8F815B-87E0-4C7C-84A6-BBDE76501CBF}" destId="{FEC76CA3-FB19-4C09-907C-92D2617E5FA8}" srcOrd="0" destOrd="1" presId="urn:microsoft.com/office/officeart/2005/8/layout/vList2"/>
    <dgm:cxn modelId="{FDF6036C-BC55-4BEC-8BAE-06DAAAEF8938}" srcId="{3B3C9A02-A930-4FD2-A0D6-E562C9A6399D}" destId="{6AF8A331-F24B-4413-8513-EED330FD0452}" srcOrd="0" destOrd="0" parTransId="{5F089F25-B7ED-47BD-AC2E-6C65031383B4}" sibTransId="{304EDAEA-E089-43C5-BB66-58C2B6AF1AC0}"/>
    <dgm:cxn modelId="{0C364A97-8BC0-4AA4-8BEA-C178CDBAE38A}" type="presOf" srcId="{6AF8A331-F24B-4413-8513-EED330FD0452}" destId="{36965FB2-77F6-49CA-BD4B-1C5374FC489E}" srcOrd="0" destOrd="0" presId="urn:microsoft.com/office/officeart/2005/8/layout/vList2"/>
    <dgm:cxn modelId="{A8187DAD-EAAE-4617-A05D-274D3EE2BE29}" type="presOf" srcId="{B500573E-89D9-40A1-A3BE-B13DEAE9D4CB}" destId="{FEC76CA3-FB19-4C09-907C-92D2617E5FA8}" srcOrd="0" destOrd="2" presId="urn:microsoft.com/office/officeart/2005/8/layout/vList2"/>
    <dgm:cxn modelId="{B34C5EF0-28DC-4D30-9D6D-2D788F938CAA}" srcId="{6AF8A331-F24B-4413-8513-EED330FD0452}" destId="{195D97DA-ABC5-49CE-8DAE-E73ABA43689C}" srcOrd="0" destOrd="0" parTransId="{214BE5CC-30E4-41F5-B61C-3875E9BC916A}" sibTransId="{AAB60845-223C-4BFD-8B42-C2AD93BE2FAE}"/>
    <dgm:cxn modelId="{B04EF6F0-06BD-4EA3-8CC2-18E0F4339E41}" srcId="{6AF8A331-F24B-4413-8513-EED330FD0452}" destId="{0B8F815B-87E0-4C7C-84A6-BBDE76501CBF}" srcOrd="1" destOrd="0" parTransId="{D87A8055-DB72-4B85-923D-FB0779E47C32}" sibTransId="{6B0B888D-C1A6-4632-BBB3-DF66BCB513D2}"/>
    <dgm:cxn modelId="{D2C0D3F9-042A-4C70-A4FE-297FF2FD8A55}" type="presOf" srcId="{3B3C9A02-A930-4FD2-A0D6-E562C9A6399D}" destId="{BEBA0DAE-A31E-4019-B77B-1460F39C2D5C}" srcOrd="0" destOrd="0" presId="urn:microsoft.com/office/officeart/2005/8/layout/vList2"/>
    <dgm:cxn modelId="{FCF2CD29-A813-4DA0-B997-B82B6CCC967E}" type="presParOf" srcId="{BEBA0DAE-A31E-4019-B77B-1460F39C2D5C}" destId="{36965FB2-77F6-49CA-BD4B-1C5374FC489E}" srcOrd="0" destOrd="0" presId="urn:microsoft.com/office/officeart/2005/8/layout/vList2"/>
    <dgm:cxn modelId="{5871C401-3434-4FD4-87F0-13DB5841FBE3}" type="presParOf" srcId="{BEBA0DAE-A31E-4019-B77B-1460F39C2D5C}" destId="{FEC76CA3-FB19-4C09-907C-92D2617E5FA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EA1FAA-DFCE-43BC-980D-5655E22F551B}"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AD63899E-CE97-4661-A3F9-ED4917F9B56D}">
      <dgm:prSet/>
      <dgm:spPr/>
      <dgm:t>
        <a:bodyPr/>
        <a:lstStyle/>
        <a:p>
          <a:r>
            <a:rPr lang="en-US" dirty="0"/>
            <a:t>Feeder and branch-circuit </a:t>
          </a:r>
          <a:r>
            <a:rPr lang="en-US" b="1" i="1" u="sng" dirty="0"/>
            <a:t>conductors</a:t>
          </a:r>
          <a:r>
            <a:rPr lang="en-US" dirty="0"/>
            <a:t> that are installed on docking facilities </a:t>
          </a:r>
          <a:r>
            <a:rPr lang="en-US" b="1" i="1" u="sng" dirty="0"/>
            <a:t>shall</a:t>
          </a:r>
          <a:r>
            <a:rPr lang="en-US" dirty="0"/>
            <a:t> be provided with GFPE set to open at currents not exceeding 100 milliamperes. </a:t>
          </a:r>
        </a:p>
      </dgm:t>
    </dgm:pt>
    <dgm:pt modelId="{75F14848-096D-4F25-90FB-14C371B0E9CA}" type="parTrans" cxnId="{D8AF623C-DF3A-4BFB-836F-64633A680BC3}">
      <dgm:prSet/>
      <dgm:spPr/>
      <dgm:t>
        <a:bodyPr/>
        <a:lstStyle/>
        <a:p>
          <a:endParaRPr lang="en-US"/>
        </a:p>
      </dgm:t>
    </dgm:pt>
    <dgm:pt modelId="{0565B54C-B238-4310-A124-ADD91BAFF0F3}" type="sibTrans" cxnId="{D8AF623C-DF3A-4BFB-836F-64633A680BC3}">
      <dgm:prSet/>
      <dgm:spPr/>
      <dgm:t>
        <a:bodyPr/>
        <a:lstStyle/>
        <a:p>
          <a:endParaRPr lang="en-US" dirty="0"/>
        </a:p>
      </dgm:t>
    </dgm:pt>
    <dgm:pt modelId="{6AF785FB-1C47-4F42-B06D-66C61357248A}">
      <dgm:prSet/>
      <dgm:spPr/>
      <dgm:t>
        <a:bodyPr/>
        <a:lstStyle/>
        <a:p>
          <a:r>
            <a:rPr lang="en-US" dirty="0"/>
            <a:t>1. </a:t>
          </a:r>
          <a:r>
            <a:rPr lang="en-US" u="sng" dirty="0"/>
            <a:t>Feeder:</a:t>
          </a:r>
          <a:r>
            <a:rPr lang="en-US" dirty="0"/>
            <a:t> The feeder running from house, garage, pedestal disconnect, etc. must have gfci protection, i.e. a gfci breaker.</a:t>
          </a:r>
        </a:p>
      </dgm:t>
    </dgm:pt>
    <dgm:pt modelId="{52668FB7-FC96-4485-BDE0-9DF3CB38376C}" type="parTrans" cxnId="{B42829E8-F9FF-4210-8105-3DC88A7DEEA3}">
      <dgm:prSet/>
      <dgm:spPr/>
      <dgm:t>
        <a:bodyPr/>
        <a:lstStyle/>
        <a:p>
          <a:endParaRPr lang="en-US"/>
        </a:p>
      </dgm:t>
    </dgm:pt>
    <dgm:pt modelId="{DC4AA622-AF54-4E4F-8267-3E7044FDADCC}" type="sibTrans" cxnId="{B42829E8-F9FF-4210-8105-3DC88A7DEEA3}">
      <dgm:prSet/>
      <dgm:spPr/>
      <dgm:t>
        <a:bodyPr/>
        <a:lstStyle/>
        <a:p>
          <a:endParaRPr lang="en-US" dirty="0"/>
        </a:p>
      </dgm:t>
    </dgm:pt>
    <dgm:pt modelId="{A96F4DAB-8DB3-47A7-8CD7-BFE0F78A2954}">
      <dgm:prSet/>
      <dgm:spPr/>
      <dgm:t>
        <a:bodyPr/>
        <a:lstStyle/>
        <a:p>
          <a:r>
            <a:rPr lang="en-US" dirty="0"/>
            <a:t>2. </a:t>
          </a:r>
          <a:r>
            <a:rPr lang="en-US" u="sng" dirty="0"/>
            <a:t>Branch-circuit conductors: </a:t>
          </a:r>
          <a:r>
            <a:rPr lang="en-US" dirty="0"/>
            <a:t>The circuits running from the sub-panel to devices and equipment on the dock must have gfci protection.</a:t>
          </a:r>
        </a:p>
      </dgm:t>
    </dgm:pt>
    <dgm:pt modelId="{C18D5D0E-61E8-42EE-BF60-D2719EE13124}" type="parTrans" cxnId="{83AA38D2-AF2C-4F95-A5C0-912F0ADC30CC}">
      <dgm:prSet/>
      <dgm:spPr/>
      <dgm:t>
        <a:bodyPr/>
        <a:lstStyle/>
        <a:p>
          <a:endParaRPr lang="en-US"/>
        </a:p>
      </dgm:t>
    </dgm:pt>
    <dgm:pt modelId="{7C19F006-8316-4B77-BD5A-EFD470778206}" type="sibTrans" cxnId="{83AA38D2-AF2C-4F95-A5C0-912F0ADC30CC}">
      <dgm:prSet/>
      <dgm:spPr/>
      <dgm:t>
        <a:bodyPr/>
        <a:lstStyle/>
        <a:p>
          <a:endParaRPr lang="en-US" dirty="0"/>
        </a:p>
      </dgm:t>
    </dgm:pt>
    <dgm:pt modelId="{89B52937-CAD5-4475-A9B8-4F05C155A38C}">
      <dgm:prSet/>
      <dgm:spPr/>
      <dgm:t>
        <a:bodyPr/>
        <a:lstStyle/>
        <a:p>
          <a:r>
            <a:rPr lang="en-US" dirty="0"/>
            <a:t>No more of just relying on the gfci protection in the boat hoist cord and gfci receptacles. The feeder to the dock and </a:t>
          </a:r>
          <a:r>
            <a:rPr lang="en-US" b="1" i="1" u="sng" dirty="0"/>
            <a:t>ALL</a:t>
          </a:r>
          <a:r>
            <a:rPr lang="en-US" dirty="0"/>
            <a:t> breakers in the dock sub-panel, including 240-volt circuits for irrigation pumps must have gfci protection.</a:t>
          </a:r>
        </a:p>
      </dgm:t>
    </dgm:pt>
    <dgm:pt modelId="{A74F4A6C-EBEF-4A7B-A40B-9CA458AF9F6A}" type="parTrans" cxnId="{1AD0CE5D-B59F-496D-9350-DE609D00AB72}">
      <dgm:prSet/>
      <dgm:spPr/>
      <dgm:t>
        <a:bodyPr/>
        <a:lstStyle/>
        <a:p>
          <a:endParaRPr lang="en-US"/>
        </a:p>
      </dgm:t>
    </dgm:pt>
    <dgm:pt modelId="{1ABB8986-FE48-4934-8125-C7756943CD6F}" type="sibTrans" cxnId="{1AD0CE5D-B59F-496D-9350-DE609D00AB72}">
      <dgm:prSet/>
      <dgm:spPr/>
      <dgm:t>
        <a:bodyPr/>
        <a:lstStyle/>
        <a:p>
          <a:endParaRPr lang="en-US"/>
        </a:p>
      </dgm:t>
    </dgm:pt>
    <dgm:pt modelId="{914CA369-1541-4896-A0EC-B464D04EE0D0}" type="pres">
      <dgm:prSet presAssocID="{9CEA1FAA-DFCE-43BC-980D-5655E22F551B}" presName="outerComposite" presStyleCnt="0">
        <dgm:presLayoutVars>
          <dgm:chMax val="5"/>
          <dgm:dir/>
          <dgm:resizeHandles val="exact"/>
        </dgm:presLayoutVars>
      </dgm:prSet>
      <dgm:spPr/>
    </dgm:pt>
    <dgm:pt modelId="{81D7CD06-B52C-4040-A913-90D0B37FBFD3}" type="pres">
      <dgm:prSet presAssocID="{9CEA1FAA-DFCE-43BC-980D-5655E22F551B}" presName="dummyMaxCanvas" presStyleCnt="0">
        <dgm:presLayoutVars/>
      </dgm:prSet>
      <dgm:spPr/>
    </dgm:pt>
    <dgm:pt modelId="{B4CDA9CA-D985-42DA-872D-75D6787007E1}" type="pres">
      <dgm:prSet presAssocID="{9CEA1FAA-DFCE-43BC-980D-5655E22F551B}" presName="FourNodes_1" presStyleLbl="node1" presStyleIdx="0" presStyleCnt="4">
        <dgm:presLayoutVars>
          <dgm:bulletEnabled val="1"/>
        </dgm:presLayoutVars>
      </dgm:prSet>
      <dgm:spPr/>
    </dgm:pt>
    <dgm:pt modelId="{BA2DCCD2-51FE-490A-AF79-620997F4C7D0}" type="pres">
      <dgm:prSet presAssocID="{9CEA1FAA-DFCE-43BC-980D-5655E22F551B}" presName="FourNodes_2" presStyleLbl="node1" presStyleIdx="1" presStyleCnt="4">
        <dgm:presLayoutVars>
          <dgm:bulletEnabled val="1"/>
        </dgm:presLayoutVars>
      </dgm:prSet>
      <dgm:spPr/>
    </dgm:pt>
    <dgm:pt modelId="{A4EF5BB7-75F0-49AC-AB12-D3A64263FF5D}" type="pres">
      <dgm:prSet presAssocID="{9CEA1FAA-DFCE-43BC-980D-5655E22F551B}" presName="FourNodes_3" presStyleLbl="node1" presStyleIdx="2" presStyleCnt="4">
        <dgm:presLayoutVars>
          <dgm:bulletEnabled val="1"/>
        </dgm:presLayoutVars>
      </dgm:prSet>
      <dgm:spPr/>
    </dgm:pt>
    <dgm:pt modelId="{857B359F-A9E1-4227-8126-A6561B4054FA}" type="pres">
      <dgm:prSet presAssocID="{9CEA1FAA-DFCE-43BC-980D-5655E22F551B}" presName="FourNodes_4" presStyleLbl="node1" presStyleIdx="3" presStyleCnt="4">
        <dgm:presLayoutVars>
          <dgm:bulletEnabled val="1"/>
        </dgm:presLayoutVars>
      </dgm:prSet>
      <dgm:spPr/>
    </dgm:pt>
    <dgm:pt modelId="{4B8CA03C-F776-4978-9C53-695E9A086722}" type="pres">
      <dgm:prSet presAssocID="{9CEA1FAA-DFCE-43BC-980D-5655E22F551B}" presName="FourConn_1-2" presStyleLbl="fgAccFollowNode1" presStyleIdx="0" presStyleCnt="3">
        <dgm:presLayoutVars>
          <dgm:bulletEnabled val="1"/>
        </dgm:presLayoutVars>
      </dgm:prSet>
      <dgm:spPr/>
    </dgm:pt>
    <dgm:pt modelId="{15DB1D5A-908E-457A-A997-43C7FF639F38}" type="pres">
      <dgm:prSet presAssocID="{9CEA1FAA-DFCE-43BC-980D-5655E22F551B}" presName="FourConn_2-3" presStyleLbl="fgAccFollowNode1" presStyleIdx="1" presStyleCnt="3">
        <dgm:presLayoutVars>
          <dgm:bulletEnabled val="1"/>
        </dgm:presLayoutVars>
      </dgm:prSet>
      <dgm:spPr/>
    </dgm:pt>
    <dgm:pt modelId="{BD4450B1-8791-45F9-AEB9-2BF1577628F5}" type="pres">
      <dgm:prSet presAssocID="{9CEA1FAA-DFCE-43BC-980D-5655E22F551B}" presName="FourConn_3-4" presStyleLbl="fgAccFollowNode1" presStyleIdx="2" presStyleCnt="3">
        <dgm:presLayoutVars>
          <dgm:bulletEnabled val="1"/>
        </dgm:presLayoutVars>
      </dgm:prSet>
      <dgm:spPr/>
    </dgm:pt>
    <dgm:pt modelId="{2A040E9C-5DDE-4ADD-8C4A-A80D6D120A64}" type="pres">
      <dgm:prSet presAssocID="{9CEA1FAA-DFCE-43BC-980D-5655E22F551B}" presName="FourNodes_1_text" presStyleLbl="node1" presStyleIdx="3" presStyleCnt="4">
        <dgm:presLayoutVars>
          <dgm:bulletEnabled val="1"/>
        </dgm:presLayoutVars>
      </dgm:prSet>
      <dgm:spPr/>
    </dgm:pt>
    <dgm:pt modelId="{7EDE5407-F3DA-40FD-8766-FF413C59B08E}" type="pres">
      <dgm:prSet presAssocID="{9CEA1FAA-DFCE-43BC-980D-5655E22F551B}" presName="FourNodes_2_text" presStyleLbl="node1" presStyleIdx="3" presStyleCnt="4">
        <dgm:presLayoutVars>
          <dgm:bulletEnabled val="1"/>
        </dgm:presLayoutVars>
      </dgm:prSet>
      <dgm:spPr/>
    </dgm:pt>
    <dgm:pt modelId="{07C26483-05CF-4E65-9CAD-E9A722B76E6A}" type="pres">
      <dgm:prSet presAssocID="{9CEA1FAA-DFCE-43BC-980D-5655E22F551B}" presName="FourNodes_3_text" presStyleLbl="node1" presStyleIdx="3" presStyleCnt="4">
        <dgm:presLayoutVars>
          <dgm:bulletEnabled val="1"/>
        </dgm:presLayoutVars>
      </dgm:prSet>
      <dgm:spPr/>
    </dgm:pt>
    <dgm:pt modelId="{EE246BA0-34C2-4820-AF8E-CBEA9D6B3AE3}" type="pres">
      <dgm:prSet presAssocID="{9CEA1FAA-DFCE-43BC-980D-5655E22F551B}" presName="FourNodes_4_text" presStyleLbl="node1" presStyleIdx="3" presStyleCnt="4">
        <dgm:presLayoutVars>
          <dgm:bulletEnabled val="1"/>
        </dgm:presLayoutVars>
      </dgm:prSet>
      <dgm:spPr/>
    </dgm:pt>
  </dgm:ptLst>
  <dgm:cxnLst>
    <dgm:cxn modelId="{749E7B02-3B2F-4342-A74F-2C5C8D6068A0}" type="presOf" srcId="{89B52937-CAD5-4475-A9B8-4F05C155A38C}" destId="{EE246BA0-34C2-4820-AF8E-CBEA9D6B3AE3}" srcOrd="1" destOrd="0" presId="urn:microsoft.com/office/officeart/2005/8/layout/vProcess5"/>
    <dgm:cxn modelId="{E8B5360A-6EFD-43A9-9E42-DFC8B3DF32ED}" type="presOf" srcId="{0565B54C-B238-4310-A124-ADD91BAFF0F3}" destId="{4B8CA03C-F776-4978-9C53-695E9A086722}" srcOrd="0" destOrd="0" presId="urn:microsoft.com/office/officeart/2005/8/layout/vProcess5"/>
    <dgm:cxn modelId="{B3A2491F-A199-4367-B65D-B26DE423AF3F}" type="presOf" srcId="{AD63899E-CE97-4661-A3F9-ED4917F9B56D}" destId="{2A040E9C-5DDE-4ADD-8C4A-A80D6D120A64}" srcOrd="1" destOrd="0" presId="urn:microsoft.com/office/officeart/2005/8/layout/vProcess5"/>
    <dgm:cxn modelId="{7F20C12E-EC43-4B15-91FD-C88268FDE7F2}" type="presOf" srcId="{6AF785FB-1C47-4F42-B06D-66C61357248A}" destId="{7EDE5407-F3DA-40FD-8766-FF413C59B08E}" srcOrd="1" destOrd="0" presId="urn:microsoft.com/office/officeart/2005/8/layout/vProcess5"/>
    <dgm:cxn modelId="{3E6E8439-0977-4043-8A56-CAC2B2C7058B}" type="presOf" srcId="{89B52937-CAD5-4475-A9B8-4F05C155A38C}" destId="{857B359F-A9E1-4227-8126-A6561B4054FA}" srcOrd="0" destOrd="0" presId="urn:microsoft.com/office/officeart/2005/8/layout/vProcess5"/>
    <dgm:cxn modelId="{D8AF623C-DF3A-4BFB-836F-64633A680BC3}" srcId="{9CEA1FAA-DFCE-43BC-980D-5655E22F551B}" destId="{AD63899E-CE97-4661-A3F9-ED4917F9B56D}" srcOrd="0" destOrd="0" parTransId="{75F14848-096D-4F25-90FB-14C371B0E9CA}" sibTransId="{0565B54C-B238-4310-A124-ADD91BAFF0F3}"/>
    <dgm:cxn modelId="{1AD0CE5D-B59F-496D-9350-DE609D00AB72}" srcId="{9CEA1FAA-DFCE-43BC-980D-5655E22F551B}" destId="{89B52937-CAD5-4475-A9B8-4F05C155A38C}" srcOrd="3" destOrd="0" parTransId="{A74F4A6C-EBEF-4A7B-A40B-9CA458AF9F6A}" sibTransId="{1ABB8986-FE48-4934-8125-C7756943CD6F}"/>
    <dgm:cxn modelId="{DC431457-3524-4ADA-AFDB-D7A947CE52DB}" type="presOf" srcId="{A96F4DAB-8DB3-47A7-8CD7-BFE0F78A2954}" destId="{A4EF5BB7-75F0-49AC-AB12-D3A64263FF5D}" srcOrd="0" destOrd="0" presId="urn:microsoft.com/office/officeart/2005/8/layout/vProcess5"/>
    <dgm:cxn modelId="{8A61967F-9095-4459-8560-869CCD86FAC6}" type="presOf" srcId="{AD63899E-CE97-4661-A3F9-ED4917F9B56D}" destId="{B4CDA9CA-D985-42DA-872D-75D6787007E1}" srcOrd="0" destOrd="0" presId="urn:microsoft.com/office/officeart/2005/8/layout/vProcess5"/>
    <dgm:cxn modelId="{B7E24297-9751-4864-AE25-B6A7251A993F}" type="presOf" srcId="{A96F4DAB-8DB3-47A7-8CD7-BFE0F78A2954}" destId="{07C26483-05CF-4E65-9CAD-E9A722B76E6A}" srcOrd="1" destOrd="0" presId="urn:microsoft.com/office/officeart/2005/8/layout/vProcess5"/>
    <dgm:cxn modelId="{582D41AE-C38A-425D-BEE3-8ACF1831D9FC}" type="presOf" srcId="{DC4AA622-AF54-4E4F-8267-3E7044FDADCC}" destId="{15DB1D5A-908E-457A-A997-43C7FF639F38}" srcOrd="0" destOrd="0" presId="urn:microsoft.com/office/officeart/2005/8/layout/vProcess5"/>
    <dgm:cxn modelId="{83AA38D2-AF2C-4F95-A5C0-912F0ADC30CC}" srcId="{9CEA1FAA-DFCE-43BC-980D-5655E22F551B}" destId="{A96F4DAB-8DB3-47A7-8CD7-BFE0F78A2954}" srcOrd="2" destOrd="0" parTransId="{C18D5D0E-61E8-42EE-BF60-D2719EE13124}" sibTransId="{7C19F006-8316-4B77-BD5A-EFD470778206}"/>
    <dgm:cxn modelId="{4AF443E1-3BAE-4C26-9F1F-455262EF9254}" type="presOf" srcId="{9CEA1FAA-DFCE-43BC-980D-5655E22F551B}" destId="{914CA369-1541-4896-A0EC-B464D04EE0D0}" srcOrd="0" destOrd="0" presId="urn:microsoft.com/office/officeart/2005/8/layout/vProcess5"/>
    <dgm:cxn modelId="{4BA355E5-F351-4978-ADA4-88806417F446}" type="presOf" srcId="{7C19F006-8316-4B77-BD5A-EFD470778206}" destId="{BD4450B1-8791-45F9-AEB9-2BF1577628F5}" srcOrd="0" destOrd="0" presId="urn:microsoft.com/office/officeart/2005/8/layout/vProcess5"/>
    <dgm:cxn modelId="{B42829E8-F9FF-4210-8105-3DC88A7DEEA3}" srcId="{9CEA1FAA-DFCE-43BC-980D-5655E22F551B}" destId="{6AF785FB-1C47-4F42-B06D-66C61357248A}" srcOrd="1" destOrd="0" parTransId="{52668FB7-FC96-4485-BDE0-9DF3CB38376C}" sibTransId="{DC4AA622-AF54-4E4F-8267-3E7044FDADCC}"/>
    <dgm:cxn modelId="{4B497AFA-BDA2-4057-AD9C-1CB54A65DD82}" type="presOf" srcId="{6AF785FB-1C47-4F42-B06D-66C61357248A}" destId="{BA2DCCD2-51FE-490A-AF79-620997F4C7D0}" srcOrd="0" destOrd="0" presId="urn:microsoft.com/office/officeart/2005/8/layout/vProcess5"/>
    <dgm:cxn modelId="{B67A3F03-1744-410F-871C-C2E38FAAF54C}" type="presParOf" srcId="{914CA369-1541-4896-A0EC-B464D04EE0D0}" destId="{81D7CD06-B52C-4040-A913-90D0B37FBFD3}" srcOrd="0" destOrd="0" presId="urn:microsoft.com/office/officeart/2005/8/layout/vProcess5"/>
    <dgm:cxn modelId="{49A957F5-5AEF-4C4C-A899-2A6868DAC51B}" type="presParOf" srcId="{914CA369-1541-4896-A0EC-B464D04EE0D0}" destId="{B4CDA9CA-D985-42DA-872D-75D6787007E1}" srcOrd="1" destOrd="0" presId="urn:microsoft.com/office/officeart/2005/8/layout/vProcess5"/>
    <dgm:cxn modelId="{08B7A804-6B8B-49EC-97E5-6E95C0EB5B87}" type="presParOf" srcId="{914CA369-1541-4896-A0EC-B464D04EE0D0}" destId="{BA2DCCD2-51FE-490A-AF79-620997F4C7D0}" srcOrd="2" destOrd="0" presId="urn:microsoft.com/office/officeart/2005/8/layout/vProcess5"/>
    <dgm:cxn modelId="{3791067E-C705-449B-9A53-A6A4486EB7E0}" type="presParOf" srcId="{914CA369-1541-4896-A0EC-B464D04EE0D0}" destId="{A4EF5BB7-75F0-49AC-AB12-D3A64263FF5D}" srcOrd="3" destOrd="0" presId="urn:microsoft.com/office/officeart/2005/8/layout/vProcess5"/>
    <dgm:cxn modelId="{50A511D9-B18A-41B1-9AEA-196E01D25302}" type="presParOf" srcId="{914CA369-1541-4896-A0EC-B464D04EE0D0}" destId="{857B359F-A9E1-4227-8126-A6561B4054FA}" srcOrd="4" destOrd="0" presId="urn:microsoft.com/office/officeart/2005/8/layout/vProcess5"/>
    <dgm:cxn modelId="{00042258-9833-4C55-92BA-C4077CA3F8F4}" type="presParOf" srcId="{914CA369-1541-4896-A0EC-B464D04EE0D0}" destId="{4B8CA03C-F776-4978-9C53-695E9A086722}" srcOrd="5" destOrd="0" presId="urn:microsoft.com/office/officeart/2005/8/layout/vProcess5"/>
    <dgm:cxn modelId="{6F9C11BB-EB63-4B88-B30A-E37D78DB07A9}" type="presParOf" srcId="{914CA369-1541-4896-A0EC-B464D04EE0D0}" destId="{15DB1D5A-908E-457A-A997-43C7FF639F38}" srcOrd="6" destOrd="0" presId="urn:microsoft.com/office/officeart/2005/8/layout/vProcess5"/>
    <dgm:cxn modelId="{97E2ABCD-8364-4FEB-B6A6-172927F7B7FC}" type="presParOf" srcId="{914CA369-1541-4896-A0EC-B464D04EE0D0}" destId="{BD4450B1-8791-45F9-AEB9-2BF1577628F5}" srcOrd="7" destOrd="0" presId="urn:microsoft.com/office/officeart/2005/8/layout/vProcess5"/>
    <dgm:cxn modelId="{E27A7AE2-1E7C-4357-BABF-71BF7B2AA25A}" type="presParOf" srcId="{914CA369-1541-4896-A0EC-B464D04EE0D0}" destId="{2A040E9C-5DDE-4ADD-8C4A-A80D6D120A64}" srcOrd="8" destOrd="0" presId="urn:microsoft.com/office/officeart/2005/8/layout/vProcess5"/>
    <dgm:cxn modelId="{8225165F-B96E-43CE-9CEE-A8517EA23974}" type="presParOf" srcId="{914CA369-1541-4896-A0EC-B464D04EE0D0}" destId="{7EDE5407-F3DA-40FD-8766-FF413C59B08E}" srcOrd="9" destOrd="0" presId="urn:microsoft.com/office/officeart/2005/8/layout/vProcess5"/>
    <dgm:cxn modelId="{EB94213D-EAAE-41AC-B9C0-CDD55AAF2B10}" type="presParOf" srcId="{914CA369-1541-4896-A0EC-B464D04EE0D0}" destId="{07C26483-05CF-4E65-9CAD-E9A722B76E6A}" srcOrd="10" destOrd="0" presId="urn:microsoft.com/office/officeart/2005/8/layout/vProcess5"/>
    <dgm:cxn modelId="{61508E34-D1A7-4218-9151-B5159115B866}" type="presParOf" srcId="{914CA369-1541-4896-A0EC-B464D04EE0D0}" destId="{EE246BA0-34C2-4820-AF8E-CBEA9D6B3AE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CC205-B82E-412B-B8D3-AEA90F156062}"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8C519CF7-B1E4-4003-9FF5-0419ACC078DA}">
      <dgm:prSet/>
      <dgm:spPr/>
      <dgm:t>
        <a:bodyPr/>
        <a:lstStyle/>
        <a:p>
          <a:r>
            <a:rPr lang="en-US" dirty="0"/>
            <a:t>The equipment grounding conductor </a:t>
          </a:r>
          <a:r>
            <a:rPr lang="en-US" i="1" u="sng" dirty="0">
              <a:solidFill>
                <a:srgbClr val="FF0000"/>
              </a:solidFill>
            </a:rPr>
            <a:t>shall</a:t>
          </a:r>
          <a:r>
            <a:rPr lang="en-US" dirty="0"/>
            <a:t> be an </a:t>
          </a:r>
          <a:r>
            <a:rPr lang="en-US" b="1" u="sng" dirty="0"/>
            <a:t>insulated</a:t>
          </a:r>
          <a:r>
            <a:rPr lang="en-US" dirty="0"/>
            <a:t> conductor with a continuous outer finish that is either green or green with one  or more yellow stripes. </a:t>
          </a:r>
        </a:p>
      </dgm:t>
    </dgm:pt>
    <dgm:pt modelId="{99B466D9-BEB4-46DC-913D-A6B9BC367781}" type="parTrans" cxnId="{05B14CF2-0974-4AAA-B27E-24BE8EE978C6}">
      <dgm:prSet/>
      <dgm:spPr/>
      <dgm:t>
        <a:bodyPr/>
        <a:lstStyle/>
        <a:p>
          <a:endParaRPr lang="en-US"/>
        </a:p>
      </dgm:t>
    </dgm:pt>
    <dgm:pt modelId="{0EAD63AA-C9FA-428D-A771-ABE8C532443A}" type="sibTrans" cxnId="{05B14CF2-0974-4AAA-B27E-24BE8EE978C6}">
      <dgm:prSet/>
      <dgm:spPr/>
      <dgm:t>
        <a:bodyPr/>
        <a:lstStyle/>
        <a:p>
          <a:endParaRPr lang="en-US"/>
        </a:p>
      </dgm:t>
    </dgm:pt>
    <dgm:pt modelId="{5BE01778-277D-400E-91FA-1AF798E1CF58}">
      <dgm:prSet/>
      <dgm:spPr/>
      <dgm:t>
        <a:bodyPr/>
        <a:lstStyle/>
        <a:p>
          <a:r>
            <a:rPr lang="en-US" dirty="0"/>
            <a:t>Most electricians will opt or have in the past, used type UF such as 12/3 and re-identified the red conductor as green to meet this requirement and snipped the bare ground out.</a:t>
          </a:r>
        </a:p>
      </dgm:t>
    </dgm:pt>
    <dgm:pt modelId="{B637B2DA-9ECF-430B-97E9-0638BDDD2010}" type="parTrans" cxnId="{660984CE-35B8-43F0-A2F3-DCEE77FAD95B}">
      <dgm:prSet/>
      <dgm:spPr/>
      <dgm:t>
        <a:bodyPr/>
        <a:lstStyle/>
        <a:p>
          <a:endParaRPr lang="en-US"/>
        </a:p>
      </dgm:t>
    </dgm:pt>
    <dgm:pt modelId="{E8E8A892-8AD8-4B45-BC48-D2E6BB3879EE}" type="sibTrans" cxnId="{660984CE-35B8-43F0-A2F3-DCEE77FAD95B}">
      <dgm:prSet/>
      <dgm:spPr/>
      <dgm:t>
        <a:bodyPr/>
        <a:lstStyle/>
        <a:p>
          <a:endParaRPr lang="en-US"/>
        </a:p>
      </dgm:t>
    </dgm:pt>
    <dgm:pt modelId="{E3AB6895-1A64-43A6-80A7-22DC9F7512AB}" type="pres">
      <dgm:prSet presAssocID="{9DCCC205-B82E-412B-B8D3-AEA90F156062}" presName="hierChild1" presStyleCnt="0">
        <dgm:presLayoutVars>
          <dgm:chPref val="1"/>
          <dgm:dir/>
          <dgm:animOne val="branch"/>
          <dgm:animLvl val="lvl"/>
          <dgm:resizeHandles/>
        </dgm:presLayoutVars>
      </dgm:prSet>
      <dgm:spPr/>
    </dgm:pt>
    <dgm:pt modelId="{01CD9A39-A1A7-4818-941E-5A6F2CA1F50B}" type="pres">
      <dgm:prSet presAssocID="{8C519CF7-B1E4-4003-9FF5-0419ACC078DA}" presName="hierRoot1" presStyleCnt="0"/>
      <dgm:spPr/>
    </dgm:pt>
    <dgm:pt modelId="{2542A84D-D72F-4DF6-A98B-DD4C1EB325E0}" type="pres">
      <dgm:prSet presAssocID="{8C519CF7-B1E4-4003-9FF5-0419ACC078DA}" presName="composite" presStyleCnt="0"/>
      <dgm:spPr/>
    </dgm:pt>
    <dgm:pt modelId="{7F705434-136E-4FCE-A8E1-099DFB4C0B9E}" type="pres">
      <dgm:prSet presAssocID="{8C519CF7-B1E4-4003-9FF5-0419ACC078DA}" presName="background" presStyleLbl="node0" presStyleIdx="0" presStyleCnt="2"/>
      <dgm:spPr/>
    </dgm:pt>
    <dgm:pt modelId="{1FAFC0EE-D899-44D7-A2B9-309C7C695FD9}" type="pres">
      <dgm:prSet presAssocID="{8C519CF7-B1E4-4003-9FF5-0419ACC078DA}" presName="text" presStyleLbl="fgAcc0" presStyleIdx="0" presStyleCnt="2">
        <dgm:presLayoutVars>
          <dgm:chPref val="3"/>
        </dgm:presLayoutVars>
      </dgm:prSet>
      <dgm:spPr/>
    </dgm:pt>
    <dgm:pt modelId="{6F97C2E0-C5DE-4313-9F6F-9CFC52786FF8}" type="pres">
      <dgm:prSet presAssocID="{8C519CF7-B1E4-4003-9FF5-0419ACC078DA}" presName="hierChild2" presStyleCnt="0"/>
      <dgm:spPr/>
    </dgm:pt>
    <dgm:pt modelId="{6B404321-2F45-406B-AAB3-ACB537ED5115}" type="pres">
      <dgm:prSet presAssocID="{5BE01778-277D-400E-91FA-1AF798E1CF58}" presName="hierRoot1" presStyleCnt="0"/>
      <dgm:spPr/>
    </dgm:pt>
    <dgm:pt modelId="{9F809319-1BDD-49DE-B209-D8962D7F961D}" type="pres">
      <dgm:prSet presAssocID="{5BE01778-277D-400E-91FA-1AF798E1CF58}" presName="composite" presStyleCnt="0"/>
      <dgm:spPr/>
    </dgm:pt>
    <dgm:pt modelId="{358E77A7-4C77-4032-8D92-CB138300F5D8}" type="pres">
      <dgm:prSet presAssocID="{5BE01778-277D-400E-91FA-1AF798E1CF58}" presName="background" presStyleLbl="node0" presStyleIdx="1" presStyleCnt="2"/>
      <dgm:spPr/>
    </dgm:pt>
    <dgm:pt modelId="{278E7ED6-7790-45C6-A649-7ABB98184A89}" type="pres">
      <dgm:prSet presAssocID="{5BE01778-277D-400E-91FA-1AF798E1CF58}" presName="text" presStyleLbl="fgAcc0" presStyleIdx="1" presStyleCnt="2">
        <dgm:presLayoutVars>
          <dgm:chPref val="3"/>
        </dgm:presLayoutVars>
      </dgm:prSet>
      <dgm:spPr/>
    </dgm:pt>
    <dgm:pt modelId="{808DB5F8-30C1-4579-BAA6-6B2749FC4B64}" type="pres">
      <dgm:prSet presAssocID="{5BE01778-277D-400E-91FA-1AF798E1CF58}" presName="hierChild2" presStyleCnt="0"/>
      <dgm:spPr/>
    </dgm:pt>
  </dgm:ptLst>
  <dgm:cxnLst>
    <dgm:cxn modelId="{49340F16-24CD-4335-8193-32BDD4F6E147}" type="presOf" srcId="{9DCCC205-B82E-412B-B8D3-AEA90F156062}" destId="{E3AB6895-1A64-43A6-80A7-22DC9F7512AB}" srcOrd="0" destOrd="0" presId="urn:microsoft.com/office/officeart/2005/8/layout/hierarchy1"/>
    <dgm:cxn modelId="{0C9C2D7E-ED25-483C-B7D4-BB301E3BFDEF}" type="presOf" srcId="{8C519CF7-B1E4-4003-9FF5-0419ACC078DA}" destId="{1FAFC0EE-D899-44D7-A2B9-309C7C695FD9}" srcOrd="0" destOrd="0" presId="urn:microsoft.com/office/officeart/2005/8/layout/hierarchy1"/>
    <dgm:cxn modelId="{660984CE-35B8-43F0-A2F3-DCEE77FAD95B}" srcId="{9DCCC205-B82E-412B-B8D3-AEA90F156062}" destId="{5BE01778-277D-400E-91FA-1AF798E1CF58}" srcOrd="1" destOrd="0" parTransId="{B637B2DA-9ECF-430B-97E9-0638BDDD2010}" sibTransId="{E8E8A892-8AD8-4B45-BC48-D2E6BB3879EE}"/>
    <dgm:cxn modelId="{2C63B5D9-2C07-4A89-AA0F-6E6B4D2F4C95}" type="presOf" srcId="{5BE01778-277D-400E-91FA-1AF798E1CF58}" destId="{278E7ED6-7790-45C6-A649-7ABB98184A89}" srcOrd="0" destOrd="0" presId="urn:microsoft.com/office/officeart/2005/8/layout/hierarchy1"/>
    <dgm:cxn modelId="{05B14CF2-0974-4AAA-B27E-24BE8EE978C6}" srcId="{9DCCC205-B82E-412B-B8D3-AEA90F156062}" destId="{8C519CF7-B1E4-4003-9FF5-0419ACC078DA}" srcOrd="0" destOrd="0" parTransId="{99B466D9-BEB4-46DC-913D-A6B9BC367781}" sibTransId="{0EAD63AA-C9FA-428D-A771-ABE8C532443A}"/>
    <dgm:cxn modelId="{ED42A106-5883-4EA5-B57A-458B0E1028E9}" type="presParOf" srcId="{E3AB6895-1A64-43A6-80A7-22DC9F7512AB}" destId="{01CD9A39-A1A7-4818-941E-5A6F2CA1F50B}" srcOrd="0" destOrd="0" presId="urn:microsoft.com/office/officeart/2005/8/layout/hierarchy1"/>
    <dgm:cxn modelId="{2C68E887-4DAE-41C0-9210-84A494D7B0D0}" type="presParOf" srcId="{01CD9A39-A1A7-4818-941E-5A6F2CA1F50B}" destId="{2542A84D-D72F-4DF6-A98B-DD4C1EB325E0}" srcOrd="0" destOrd="0" presId="urn:microsoft.com/office/officeart/2005/8/layout/hierarchy1"/>
    <dgm:cxn modelId="{95232C3C-D58C-40B1-86EC-4D469C0CB412}" type="presParOf" srcId="{2542A84D-D72F-4DF6-A98B-DD4C1EB325E0}" destId="{7F705434-136E-4FCE-A8E1-099DFB4C0B9E}" srcOrd="0" destOrd="0" presId="urn:microsoft.com/office/officeart/2005/8/layout/hierarchy1"/>
    <dgm:cxn modelId="{C3E75F2E-C503-4FBD-BF84-E847CE419537}" type="presParOf" srcId="{2542A84D-D72F-4DF6-A98B-DD4C1EB325E0}" destId="{1FAFC0EE-D899-44D7-A2B9-309C7C695FD9}" srcOrd="1" destOrd="0" presId="urn:microsoft.com/office/officeart/2005/8/layout/hierarchy1"/>
    <dgm:cxn modelId="{93A3D21D-08A9-4F48-9314-A106428B0B51}" type="presParOf" srcId="{01CD9A39-A1A7-4818-941E-5A6F2CA1F50B}" destId="{6F97C2E0-C5DE-4313-9F6F-9CFC52786FF8}" srcOrd="1" destOrd="0" presId="urn:microsoft.com/office/officeart/2005/8/layout/hierarchy1"/>
    <dgm:cxn modelId="{7C61A4CA-1645-4FB7-8478-5A8DB6294791}" type="presParOf" srcId="{E3AB6895-1A64-43A6-80A7-22DC9F7512AB}" destId="{6B404321-2F45-406B-AAB3-ACB537ED5115}" srcOrd="1" destOrd="0" presId="urn:microsoft.com/office/officeart/2005/8/layout/hierarchy1"/>
    <dgm:cxn modelId="{B66A0A19-3C71-42DF-BDAF-1B56C2BB86DE}" type="presParOf" srcId="{6B404321-2F45-406B-AAB3-ACB537ED5115}" destId="{9F809319-1BDD-49DE-B209-D8962D7F961D}" srcOrd="0" destOrd="0" presId="urn:microsoft.com/office/officeart/2005/8/layout/hierarchy1"/>
    <dgm:cxn modelId="{62BB1C78-BC4F-46C8-82E2-7E7700890D89}" type="presParOf" srcId="{9F809319-1BDD-49DE-B209-D8962D7F961D}" destId="{358E77A7-4C77-4032-8D92-CB138300F5D8}" srcOrd="0" destOrd="0" presId="urn:microsoft.com/office/officeart/2005/8/layout/hierarchy1"/>
    <dgm:cxn modelId="{F46F5914-DC7F-4EA9-8EB4-3F3233E3FF69}" type="presParOf" srcId="{9F809319-1BDD-49DE-B209-D8962D7F961D}" destId="{278E7ED6-7790-45C6-A649-7ABB98184A89}" srcOrd="1" destOrd="0" presId="urn:microsoft.com/office/officeart/2005/8/layout/hierarchy1"/>
    <dgm:cxn modelId="{FEA540EA-5653-41AA-A684-4610CDCD0356}" type="presParOf" srcId="{6B404321-2F45-406B-AAB3-ACB537ED5115}" destId="{808DB5F8-30C1-4579-BAA6-6B2749FC4B6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65FB2-77F6-49CA-BD4B-1C5374FC489E}">
      <dsp:nvSpPr>
        <dsp:cNvPr id="0" name=""/>
        <dsp:cNvSpPr/>
      </dsp:nvSpPr>
      <dsp:spPr>
        <a:xfrm>
          <a:off x="0" y="0"/>
          <a:ext cx="6085857" cy="2134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Permanent safety signs </a:t>
          </a:r>
          <a:r>
            <a:rPr lang="en-US" sz="2400" b="1" i="1" u="sng" kern="1200" dirty="0">
              <a:solidFill>
                <a:srgbClr val="FF0000"/>
              </a:solidFill>
            </a:rPr>
            <a:t>shall</a:t>
          </a:r>
          <a:r>
            <a:rPr lang="en-US" sz="2400" kern="1200" dirty="0"/>
            <a:t> be installed to give notice of electrical shock hazard risks to persons using or swimming near a </a:t>
          </a:r>
          <a:r>
            <a:rPr lang="en-US" sz="2400" u="sng" kern="1200" dirty="0"/>
            <a:t>docking facility</a:t>
          </a:r>
          <a:r>
            <a:rPr lang="en-US" sz="2400" kern="1200" dirty="0"/>
            <a:t>, </a:t>
          </a:r>
          <a:r>
            <a:rPr lang="en-US" sz="2400" u="sng" kern="1200" dirty="0"/>
            <a:t>boatyard</a:t>
          </a:r>
          <a:r>
            <a:rPr lang="en-US" sz="2400" kern="1200" dirty="0"/>
            <a:t>, or </a:t>
          </a:r>
          <a:r>
            <a:rPr lang="en-US" sz="2400" u="sng" kern="1200" dirty="0"/>
            <a:t>marina</a:t>
          </a:r>
          <a:r>
            <a:rPr lang="en-US" sz="2400" kern="1200" dirty="0"/>
            <a:t> and shall comply with all of the following:</a:t>
          </a:r>
        </a:p>
      </dsp:txBody>
      <dsp:txXfrm>
        <a:off x="104177" y="104177"/>
        <a:ext cx="5877503" cy="1925725"/>
      </dsp:txXfrm>
    </dsp:sp>
    <dsp:sp modelId="{FEC76CA3-FB19-4C09-907C-92D2617E5FA8}">
      <dsp:nvSpPr>
        <dsp:cNvPr id="0" name=""/>
        <dsp:cNvSpPr/>
      </dsp:nvSpPr>
      <dsp:spPr>
        <a:xfrm>
          <a:off x="0" y="2182233"/>
          <a:ext cx="6085857" cy="263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22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The signage shall comply with </a:t>
          </a:r>
          <a:r>
            <a:rPr lang="en-US" sz="1900" u="sng" kern="1200" dirty="0"/>
            <a:t>110.21(B)</a:t>
          </a:r>
          <a:r>
            <a:rPr lang="en-US" sz="1900" kern="1200" dirty="0"/>
            <a:t>(1) and be of sufficient durability to withstand the environment.</a:t>
          </a:r>
        </a:p>
        <a:p>
          <a:pPr marL="171450" lvl="1" indent="-171450" algn="l" defTabSz="844550">
            <a:lnSpc>
              <a:spcPct val="90000"/>
            </a:lnSpc>
            <a:spcBef>
              <a:spcPct val="0"/>
            </a:spcBef>
            <a:spcAft>
              <a:spcPct val="20000"/>
            </a:spcAft>
            <a:buChar char="•"/>
          </a:pPr>
          <a:r>
            <a:rPr lang="en-US" sz="1900" kern="1200" dirty="0"/>
            <a:t>The signs shall be clearly visible from all approaches to a </a:t>
          </a:r>
          <a:r>
            <a:rPr lang="en-US" sz="1900" u="sng" kern="1200" dirty="0"/>
            <a:t>marina</a:t>
          </a:r>
          <a:r>
            <a:rPr lang="en-US" sz="1900" kern="1200" dirty="0"/>
            <a:t>, </a:t>
          </a:r>
          <a:r>
            <a:rPr lang="en-US" sz="1900" u="sng" kern="1200" dirty="0"/>
            <a:t>docking facility,</a:t>
          </a:r>
          <a:r>
            <a:rPr lang="en-US" sz="1900" kern="1200" dirty="0"/>
            <a:t> or </a:t>
          </a:r>
          <a:r>
            <a:rPr lang="en-US" sz="1900" u="sng" kern="1200" dirty="0"/>
            <a:t>boatyard</a:t>
          </a:r>
          <a:r>
            <a:rPr lang="en-US" sz="1900" kern="1200" dirty="0"/>
            <a:t> facility.</a:t>
          </a:r>
        </a:p>
        <a:p>
          <a:pPr marL="171450" lvl="1" indent="-171450" algn="l" defTabSz="844550">
            <a:lnSpc>
              <a:spcPct val="90000"/>
            </a:lnSpc>
            <a:spcBef>
              <a:spcPct val="0"/>
            </a:spcBef>
            <a:spcAft>
              <a:spcPct val="20000"/>
            </a:spcAft>
            <a:buChar char="•"/>
          </a:pPr>
          <a:r>
            <a:rPr lang="en-US" sz="1900" kern="1200" dirty="0"/>
            <a:t>The signs shall state "WARNING - POTENTIAL SHOCK HAZARD - ELECTRICAL CURRENTS MAY BE PRESENT IN THE WATER."</a:t>
          </a:r>
        </a:p>
      </dsp:txBody>
      <dsp:txXfrm>
        <a:off x="0" y="2182233"/>
        <a:ext cx="6085857" cy="2633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DA9CA-D985-42DA-872D-75D6787007E1}">
      <dsp:nvSpPr>
        <dsp:cNvPr id="0" name=""/>
        <dsp:cNvSpPr/>
      </dsp:nvSpPr>
      <dsp:spPr>
        <a:xfrm>
          <a:off x="0" y="0"/>
          <a:ext cx="7832089" cy="8549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Feeder and branch-circuit </a:t>
          </a:r>
          <a:r>
            <a:rPr lang="en-US" sz="1500" b="1" i="1" u="sng" kern="1200" dirty="0"/>
            <a:t>conductors</a:t>
          </a:r>
          <a:r>
            <a:rPr lang="en-US" sz="1500" kern="1200" dirty="0"/>
            <a:t> that are installed on docking facilities </a:t>
          </a:r>
          <a:r>
            <a:rPr lang="en-US" sz="1500" b="1" i="1" u="sng" kern="1200" dirty="0"/>
            <a:t>shall</a:t>
          </a:r>
          <a:r>
            <a:rPr lang="en-US" sz="1500" kern="1200" dirty="0"/>
            <a:t> be provided with GFPE set to open at currents not exceeding 100 milliamperes. </a:t>
          </a:r>
        </a:p>
      </dsp:txBody>
      <dsp:txXfrm>
        <a:off x="25041" y="25041"/>
        <a:ext cx="6837272" cy="804882"/>
      </dsp:txXfrm>
    </dsp:sp>
    <dsp:sp modelId="{BA2DCCD2-51FE-490A-AF79-620997F4C7D0}">
      <dsp:nvSpPr>
        <dsp:cNvPr id="0" name=""/>
        <dsp:cNvSpPr/>
      </dsp:nvSpPr>
      <dsp:spPr>
        <a:xfrm>
          <a:off x="655937" y="1010412"/>
          <a:ext cx="7832089" cy="8549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1. </a:t>
          </a:r>
          <a:r>
            <a:rPr lang="en-US" sz="1500" u="sng" kern="1200" dirty="0"/>
            <a:t>Feeder:</a:t>
          </a:r>
          <a:r>
            <a:rPr lang="en-US" sz="1500" kern="1200" dirty="0"/>
            <a:t> The feeder running from house, garage, pedestal disconnect, etc. must have gfci protection, i.e. a gfci breaker.</a:t>
          </a:r>
        </a:p>
      </dsp:txBody>
      <dsp:txXfrm>
        <a:off x="680978" y="1035453"/>
        <a:ext cx="6570343" cy="804882"/>
      </dsp:txXfrm>
    </dsp:sp>
    <dsp:sp modelId="{A4EF5BB7-75F0-49AC-AB12-D3A64263FF5D}">
      <dsp:nvSpPr>
        <dsp:cNvPr id="0" name=""/>
        <dsp:cNvSpPr/>
      </dsp:nvSpPr>
      <dsp:spPr>
        <a:xfrm>
          <a:off x="1302084" y="2020824"/>
          <a:ext cx="7832089" cy="8549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2. </a:t>
          </a:r>
          <a:r>
            <a:rPr lang="en-US" sz="1500" u="sng" kern="1200" dirty="0"/>
            <a:t>Branch-circuit conductors: </a:t>
          </a:r>
          <a:r>
            <a:rPr lang="en-US" sz="1500" kern="1200" dirty="0"/>
            <a:t>The circuits running from the sub-panel to devices and equipment on the dock must have gfci protection.</a:t>
          </a:r>
        </a:p>
      </dsp:txBody>
      <dsp:txXfrm>
        <a:off x="1327125" y="2045865"/>
        <a:ext cx="6580133" cy="804881"/>
      </dsp:txXfrm>
    </dsp:sp>
    <dsp:sp modelId="{857B359F-A9E1-4227-8126-A6561B4054FA}">
      <dsp:nvSpPr>
        <dsp:cNvPr id="0" name=""/>
        <dsp:cNvSpPr/>
      </dsp:nvSpPr>
      <dsp:spPr>
        <a:xfrm>
          <a:off x="1958022" y="3031235"/>
          <a:ext cx="7832089" cy="8549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No more of just relying on the gfci protection in the boat hoist cord and gfci receptacles. The feeder to the dock and </a:t>
          </a:r>
          <a:r>
            <a:rPr lang="en-US" sz="1500" b="1" i="1" u="sng" kern="1200" dirty="0"/>
            <a:t>ALL</a:t>
          </a:r>
          <a:r>
            <a:rPr lang="en-US" sz="1500" kern="1200" dirty="0"/>
            <a:t> breakers in the dock sub-panel, including 240-volt circuits for irrigation pumps must have gfci protection.</a:t>
          </a:r>
        </a:p>
      </dsp:txBody>
      <dsp:txXfrm>
        <a:off x="1983063" y="3056276"/>
        <a:ext cx="6570343" cy="804882"/>
      </dsp:txXfrm>
    </dsp:sp>
    <dsp:sp modelId="{4B8CA03C-F776-4978-9C53-695E9A086722}">
      <dsp:nvSpPr>
        <dsp:cNvPr id="0" name=""/>
        <dsp:cNvSpPr/>
      </dsp:nvSpPr>
      <dsp:spPr>
        <a:xfrm>
          <a:off x="7276363" y="654824"/>
          <a:ext cx="555726" cy="55572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7401401" y="654824"/>
        <a:ext cx="305650" cy="418184"/>
      </dsp:txXfrm>
    </dsp:sp>
    <dsp:sp modelId="{15DB1D5A-908E-457A-A997-43C7FF639F38}">
      <dsp:nvSpPr>
        <dsp:cNvPr id="0" name=""/>
        <dsp:cNvSpPr/>
      </dsp:nvSpPr>
      <dsp:spPr>
        <a:xfrm>
          <a:off x="7932300" y="1665236"/>
          <a:ext cx="555726" cy="55572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8057338" y="1665236"/>
        <a:ext cx="305650" cy="418184"/>
      </dsp:txXfrm>
    </dsp:sp>
    <dsp:sp modelId="{BD4450B1-8791-45F9-AEB9-2BF1577628F5}">
      <dsp:nvSpPr>
        <dsp:cNvPr id="0" name=""/>
        <dsp:cNvSpPr/>
      </dsp:nvSpPr>
      <dsp:spPr>
        <a:xfrm>
          <a:off x="8578447" y="2675648"/>
          <a:ext cx="555726" cy="55572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8703485" y="2675648"/>
        <a:ext cx="305650" cy="4181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05434-136E-4FCE-A8E1-099DFB4C0B9E}">
      <dsp:nvSpPr>
        <dsp:cNvPr id="0" name=""/>
        <dsp:cNvSpPr/>
      </dsp:nvSpPr>
      <dsp:spPr>
        <a:xfrm>
          <a:off x="1195" y="389881"/>
          <a:ext cx="4194737" cy="26636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FAFC0EE-D899-44D7-A2B9-309C7C695FD9}">
      <dsp:nvSpPr>
        <dsp:cNvPr id="0" name=""/>
        <dsp:cNvSpPr/>
      </dsp:nvSpPr>
      <dsp:spPr>
        <a:xfrm>
          <a:off x="467277" y="832659"/>
          <a:ext cx="4194737" cy="26636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The equipment grounding conductor </a:t>
          </a:r>
          <a:r>
            <a:rPr lang="en-US" sz="2300" i="1" u="sng" kern="1200" dirty="0">
              <a:solidFill>
                <a:srgbClr val="FF0000"/>
              </a:solidFill>
            </a:rPr>
            <a:t>shall</a:t>
          </a:r>
          <a:r>
            <a:rPr lang="en-US" sz="2300" kern="1200" dirty="0"/>
            <a:t> be an </a:t>
          </a:r>
          <a:r>
            <a:rPr lang="en-US" sz="2300" b="1" u="sng" kern="1200" dirty="0"/>
            <a:t>insulated</a:t>
          </a:r>
          <a:r>
            <a:rPr lang="en-US" sz="2300" kern="1200" dirty="0"/>
            <a:t> conductor with a continuous outer finish that is either green or green with one  or more yellow stripes. </a:t>
          </a:r>
        </a:p>
      </dsp:txBody>
      <dsp:txXfrm>
        <a:off x="545293" y="910675"/>
        <a:ext cx="4038705" cy="2507626"/>
      </dsp:txXfrm>
    </dsp:sp>
    <dsp:sp modelId="{358E77A7-4C77-4032-8D92-CB138300F5D8}">
      <dsp:nvSpPr>
        <dsp:cNvPr id="0" name=""/>
        <dsp:cNvSpPr/>
      </dsp:nvSpPr>
      <dsp:spPr>
        <a:xfrm>
          <a:off x="5128096" y="389881"/>
          <a:ext cx="4194737" cy="26636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78E7ED6-7790-45C6-A649-7ABB98184A89}">
      <dsp:nvSpPr>
        <dsp:cNvPr id="0" name=""/>
        <dsp:cNvSpPr/>
      </dsp:nvSpPr>
      <dsp:spPr>
        <a:xfrm>
          <a:off x="5594178" y="832659"/>
          <a:ext cx="4194737" cy="26636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Most electricians will opt or have in the past, used type UF such as 12/3 and re-identified the red conductor as green to meet this requirement and snipped the bare ground out.</a:t>
          </a:r>
        </a:p>
      </dsp:txBody>
      <dsp:txXfrm>
        <a:off x="5672194" y="910675"/>
        <a:ext cx="4038705" cy="25076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4/12/2025</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55490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4/12/2025</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00415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4/12/2025</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820985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270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279471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17766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034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248958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86807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4064433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170737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4/12/2025</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151045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947790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dirty="0"/>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115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dirty="0"/>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729208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794815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dirty="0"/>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540513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745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4/12/2025</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3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4/12/2025</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2788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4/12/2025</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07148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4/12/2025</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63965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4/12/2025</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50090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4/12/2025</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625711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4/12/2025</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836151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4/12/2025</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930903773"/>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3" r:id="rId12"/>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74271588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up.codes/viewer/texas/nfpa-70-2023/chapter/1/general#docking_facility" TargetMode="Externa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jpe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wfxrtv.com/"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F02B0-AE64-6FAC-4A83-6C8951774B99}"/>
              </a:ext>
            </a:extLst>
          </p:cNvPr>
          <p:cNvSpPr>
            <a:spLocks noGrp="1"/>
          </p:cNvSpPr>
          <p:nvPr>
            <p:ph type="ctrTitle"/>
          </p:nvPr>
        </p:nvSpPr>
        <p:spPr>
          <a:xfrm>
            <a:off x="4983900" y="1079500"/>
            <a:ext cx="6119131" cy="2138400"/>
          </a:xfrm>
        </p:spPr>
        <p:txBody>
          <a:bodyPr>
            <a:normAutofit/>
          </a:bodyPr>
          <a:lstStyle/>
          <a:p>
            <a:r>
              <a:rPr lang="en-US" dirty="0"/>
              <a:t>Franklin County Building Inspections Department</a:t>
            </a:r>
          </a:p>
        </p:txBody>
      </p:sp>
      <p:sp>
        <p:nvSpPr>
          <p:cNvPr id="3" name="Subtitle 2">
            <a:extLst>
              <a:ext uri="{FF2B5EF4-FFF2-40B4-BE49-F238E27FC236}">
                <a16:creationId xmlns:a16="http://schemas.microsoft.com/office/drawing/2014/main" id="{CE6E39DA-D2D9-49CC-662D-90C341BAE27D}"/>
              </a:ext>
            </a:extLst>
          </p:cNvPr>
          <p:cNvSpPr>
            <a:spLocks noGrp="1"/>
          </p:cNvSpPr>
          <p:nvPr>
            <p:ph type="subTitle" idx="1"/>
          </p:nvPr>
        </p:nvSpPr>
        <p:spPr>
          <a:xfrm>
            <a:off x="4980779" y="4113213"/>
            <a:ext cx="6125372" cy="1655762"/>
          </a:xfrm>
        </p:spPr>
        <p:txBody>
          <a:bodyPr>
            <a:normAutofit/>
          </a:bodyPr>
          <a:lstStyle/>
          <a:p>
            <a:r>
              <a:rPr lang="en-US" dirty="0"/>
              <a:t>Dock Safety</a:t>
            </a:r>
          </a:p>
        </p:txBody>
      </p:sp>
      <p:pic>
        <p:nvPicPr>
          <p:cNvPr id="4" name="Picture 3">
            <a:extLst>
              <a:ext uri="{FF2B5EF4-FFF2-40B4-BE49-F238E27FC236}">
                <a16:creationId xmlns:a16="http://schemas.microsoft.com/office/drawing/2014/main" id="{F1237771-BE6F-8EDC-90FA-00F5840011FD}"/>
              </a:ext>
            </a:extLst>
          </p:cNvPr>
          <p:cNvPicPr>
            <a:picLocks noChangeAspect="1"/>
          </p:cNvPicPr>
          <p:nvPr/>
        </p:nvPicPr>
        <p:blipFill>
          <a:blip r:embed="rId2"/>
          <a:srcRect l="31174" r="31217" b="-1"/>
          <a:stretch/>
        </p:blipFill>
        <p:spPr>
          <a:xfrm>
            <a:off x="20" y="10"/>
            <a:ext cx="3863955" cy="6857989"/>
          </a:xfrm>
          <a:prstGeom prst="rect">
            <a:avLst/>
          </a:prstGeom>
        </p:spPr>
      </p:pic>
      <p:cxnSp>
        <p:nvCxnSpPr>
          <p:cNvPr id="11" name="Straight Connector 1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logo of a company&#10;&#10;Description automatically generated">
            <a:extLst>
              <a:ext uri="{FF2B5EF4-FFF2-40B4-BE49-F238E27FC236}">
                <a16:creationId xmlns:a16="http://schemas.microsoft.com/office/drawing/2014/main" id="{3096EE59-52AA-8430-D92C-47870DDEA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80" y="4187437"/>
            <a:ext cx="2777870" cy="2314898"/>
          </a:xfrm>
          <a:prstGeom prst="ellipse">
            <a:avLst/>
          </a:prstGeom>
        </p:spPr>
      </p:pic>
    </p:spTree>
    <p:extLst>
      <p:ext uri="{BB962C8B-B14F-4D97-AF65-F5344CB8AC3E}">
        <p14:creationId xmlns:p14="http://schemas.microsoft.com/office/powerpoint/2010/main" val="1955020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D5DAE-CDF2-4C83-EAE1-2D56EC10BED7}"/>
              </a:ext>
            </a:extLst>
          </p:cNvPr>
          <p:cNvSpPr>
            <a:spLocks noGrp="1"/>
          </p:cNvSpPr>
          <p:nvPr>
            <p:ph type="title"/>
          </p:nvPr>
        </p:nvSpPr>
        <p:spPr/>
        <p:txBody>
          <a:bodyPr/>
          <a:lstStyle/>
          <a:p>
            <a:r>
              <a:rPr lang="en-US" dirty="0"/>
              <a:t>Faulty On-Premises wiring issues:</a:t>
            </a:r>
          </a:p>
        </p:txBody>
      </p:sp>
      <p:sp>
        <p:nvSpPr>
          <p:cNvPr id="3" name="Content Placeholder 2">
            <a:extLst>
              <a:ext uri="{FF2B5EF4-FFF2-40B4-BE49-F238E27FC236}">
                <a16:creationId xmlns:a16="http://schemas.microsoft.com/office/drawing/2014/main" id="{48D4614F-D231-79D6-6535-6C32D42004F3}"/>
              </a:ext>
            </a:extLst>
          </p:cNvPr>
          <p:cNvSpPr>
            <a:spLocks noGrp="1"/>
          </p:cNvSpPr>
          <p:nvPr>
            <p:ph sz="quarter" idx="12"/>
          </p:nvPr>
        </p:nvSpPr>
        <p:spPr/>
        <p:txBody>
          <a:bodyPr/>
          <a:lstStyle/>
          <a:p>
            <a:r>
              <a:rPr lang="en-US" dirty="0"/>
              <a:t>1. Power Surges</a:t>
            </a:r>
          </a:p>
          <a:p>
            <a:r>
              <a:rPr lang="en-US" dirty="0"/>
              <a:t>2. Weekend Electrician- “hey I know a friend who does some wiring”</a:t>
            </a:r>
          </a:p>
          <a:p>
            <a:r>
              <a:rPr lang="en-US" dirty="0"/>
              <a:t>3. Constant weathering, wave action, moisture.</a:t>
            </a:r>
          </a:p>
          <a:p>
            <a:r>
              <a:rPr lang="en-US" dirty="0"/>
              <a:t>4. Incorrect grounding and/or bonding.</a:t>
            </a:r>
          </a:p>
          <a:p>
            <a:r>
              <a:rPr lang="en-US" dirty="0"/>
              <a:t>       -What is the path of grounding?</a:t>
            </a:r>
          </a:p>
          <a:p>
            <a:r>
              <a:rPr lang="en-US" dirty="0"/>
              <a:t>       -Does the fault current have a safe, path of least resistance back to</a:t>
            </a:r>
          </a:p>
          <a:p>
            <a:r>
              <a:rPr lang="en-US" dirty="0"/>
              <a:t>              the service/Grounding Electrode System?</a:t>
            </a:r>
          </a:p>
        </p:txBody>
      </p:sp>
      <p:sp>
        <p:nvSpPr>
          <p:cNvPr id="4" name="Slide Number Placeholder 3">
            <a:extLst>
              <a:ext uri="{FF2B5EF4-FFF2-40B4-BE49-F238E27FC236}">
                <a16:creationId xmlns:a16="http://schemas.microsoft.com/office/drawing/2014/main" id="{FCD8220B-2691-8690-8270-EFA5064FFB0E}"/>
              </a:ext>
            </a:extLst>
          </p:cNvPr>
          <p:cNvSpPr>
            <a:spLocks noGrp="1"/>
          </p:cNvSpPr>
          <p:nvPr>
            <p:ph type="sldNum" sz="quarter" idx="15"/>
          </p:nvPr>
        </p:nvSpPr>
        <p:spPr/>
        <p:txBody>
          <a:bodyPr/>
          <a:lstStyle/>
          <a:p>
            <a:fld id="{18D65601-5AE2-46FC-B138-694DDD2B510D}" type="slidenum">
              <a:rPr lang="en-US" smtClean="0"/>
              <a:pPr/>
              <a:t>10</a:t>
            </a:fld>
            <a:endParaRPr lang="en-US" dirty="0"/>
          </a:p>
        </p:txBody>
      </p:sp>
    </p:spTree>
    <p:extLst>
      <p:ext uri="{BB962C8B-B14F-4D97-AF65-F5344CB8AC3E}">
        <p14:creationId xmlns:p14="http://schemas.microsoft.com/office/powerpoint/2010/main" val="170887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1317614" y="690511"/>
            <a:ext cx="4964671" cy="5253089"/>
          </a:xfrm>
        </p:spPr>
        <p:txBody>
          <a:bodyPr/>
          <a:lstStyle/>
          <a:p>
            <a:endParaRPr lang="en-US" dirty="0"/>
          </a:p>
        </p:txBody>
      </p:sp>
      <p:sp>
        <p:nvSpPr>
          <p:cNvPr id="2" name="Content Placeholder 1">
            <a:extLst>
              <a:ext uri="{FF2B5EF4-FFF2-40B4-BE49-F238E27FC236}">
                <a16:creationId xmlns:a16="http://schemas.microsoft.com/office/drawing/2014/main" id="{70ECFE66-A9E7-A365-967B-2FD670CB3923}"/>
              </a:ext>
            </a:extLst>
          </p:cNvPr>
          <p:cNvSpPr>
            <a:spLocks noGrp="1"/>
          </p:cNvSpPr>
          <p:nvPr>
            <p:ph sz="quarter" idx="10"/>
          </p:nvPr>
        </p:nvSpPr>
        <p:spPr>
          <a:xfrm>
            <a:off x="6282286" y="690465"/>
            <a:ext cx="4784372" cy="5253089"/>
          </a:xfrm>
        </p:spPr>
        <p:txBody>
          <a:bodyPr/>
          <a:lstStyle/>
          <a:p>
            <a:endParaRPr lang="en-US" dirty="0"/>
          </a:p>
        </p:txBody>
      </p:sp>
      <p:pic>
        <p:nvPicPr>
          <p:cNvPr id="2050" name="Picture 2" descr="Picture">
            <a:extLst>
              <a:ext uri="{FF2B5EF4-FFF2-40B4-BE49-F238E27FC236}">
                <a16:creationId xmlns:a16="http://schemas.microsoft.com/office/drawing/2014/main" id="{16358B81-26B3-7BE1-429E-EE49DF568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63" y="0"/>
            <a:ext cx="9464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370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0B7F-F24F-C8EF-88A6-F6B18E86445A}"/>
              </a:ext>
            </a:extLst>
          </p:cNvPr>
          <p:cNvSpPr>
            <a:spLocks noGrp="1"/>
          </p:cNvSpPr>
          <p:nvPr>
            <p:ph type="title"/>
          </p:nvPr>
        </p:nvSpPr>
        <p:spPr>
          <a:xfrm>
            <a:off x="1317615" y="690511"/>
            <a:ext cx="5325781" cy="5253089"/>
          </a:xfrm>
        </p:spPr>
        <p:txBody>
          <a:bodyPr/>
          <a:lstStyle/>
          <a:p>
            <a:endParaRPr lang="en-US" dirty="0"/>
          </a:p>
        </p:txBody>
      </p:sp>
      <p:pic>
        <p:nvPicPr>
          <p:cNvPr id="3074" name="Picture 2" descr="Picture">
            <a:extLst>
              <a:ext uri="{FF2B5EF4-FFF2-40B4-BE49-F238E27FC236}">
                <a16:creationId xmlns:a16="http://schemas.microsoft.com/office/drawing/2014/main" id="{FB03CE71-19C9-C2D3-6B53-C5230FFEB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63" y="0"/>
            <a:ext cx="97201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84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BAE8-9C0B-0371-1C5B-673BFE13D2FD}"/>
              </a:ext>
            </a:extLst>
          </p:cNvPr>
          <p:cNvSpPr>
            <a:spLocks noGrp="1"/>
          </p:cNvSpPr>
          <p:nvPr>
            <p:ph type="title"/>
          </p:nvPr>
        </p:nvSpPr>
        <p:spPr/>
        <p:txBody>
          <a:bodyPr/>
          <a:lstStyle/>
          <a:p>
            <a:endParaRPr lang="en-US" dirty="0"/>
          </a:p>
        </p:txBody>
      </p:sp>
      <p:pic>
        <p:nvPicPr>
          <p:cNvPr id="4098" name="Picture 2" descr="Picture">
            <a:extLst>
              <a:ext uri="{FF2B5EF4-FFF2-40B4-BE49-F238E27FC236}">
                <a16:creationId xmlns:a16="http://schemas.microsoft.com/office/drawing/2014/main" id="{B7A9E9EB-E1B6-AEF8-0CC8-CBBCA2B12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63" y="0"/>
            <a:ext cx="9464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12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1A1F-DA35-7324-47B9-4B76BDFC08DC}"/>
              </a:ext>
            </a:extLst>
          </p:cNvPr>
          <p:cNvSpPr>
            <a:spLocks noGrp="1"/>
          </p:cNvSpPr>
          <p:nvPr>
            <p:ph type="title"/>
          </p:nvPr>
        </p:nvSpPr>
        <p:spPr>
          <a:xfrm>
            <a:off x="1468815" y="503852"/>
            <a:ext cx="9150675" cy="1427585"/>
          </a:xfrm>
        </p:spPr>
        <p:txBody>
          <a:bodyPr anchor="ctr">
            <a:normAutofit/>
          </a:bodyPr>
          <a:lstStyle/>
          <a:p>
            <a:r>
              <a:rPr lang="en-US" dirty="0"/>
              <a:t>555.1 Scope</a:t>
            </a:r>
          </a:p>
        </p:txBody>
      </p:sp>
      <p:sp>
        <p:nvSpPr>
          <p:cNvPr id="7" name="Content Placeholder 2">
            <a:extLst>
              <a:ext uri="{FF2B5EF4-FFF2-40B4-BE49-F238E27FC236}">
                <a16:creationId xmlns:a16="http://schemas.microsoft.com/office/drawing/2014/main" id="{5FBBF42F-0227-AC08-73B3-878E81DC0C12}"/>
              </a:ext>
            </a:extLst>
          </p:cNvPr>
          <p:cNvSpPr>
            <a:spLocks noGrp="1"/>
          </p:cNvSpPr>
          <p:nvPr>
            <p:ph sz="quarter" idx="12"/>
          </p:nvPr>
        </p:nvSpPr>
        <p:spPr>
          <a:xfrm>
            <a:off x="1450153" y="2108722"/>
            <a:ext cx="8552264" cy="4119463"/>
          </a:xfrm>
        </p:spPr>
        <p:txBody>
          <a:bodyPr>
            <a:normAutofit/>
          </a:bodyPr>
          <a:lstStyle/>
          <a:p>
            <a:pPr marL="0" indent="0">
              <a:buNone/>
            </a:pPr>
            <a:endParaRPr lang="en-US" b="1" i="0" dirty="0">
              <a:effectLst/>
              <a:highlight>
                <a:srgbClr val="FFFFFF"/>
              </a:highlight>
            </a:endParaRPr>
          </a:p>
          <a:p>
            <a:r>
              <a:rPr lang="en-US" b="0" i="0" dirty="0">
                <a:effectLst/>
                <a:highlight>
                  <a:srgbClr val="FFFFFF"/>
                </a:highlight>
              </a:rPr>
              <a:t>This article covers the installation of wiring and </a:t>
            </a:r>
            <a:r>
              <a:rPr lang="en-US" dirty="0">
                <a:highlight>
                  <a:srgbClr val="FFFFFF"/>
                </a:highlight>
              </a:rPr>
              <a:t>equipment</a:t>
            </a:r>
            <a:r>
              <a:rPr lang="en-US" b="0" i="0" dirty="0">
                <a:effectLst/>
                <a:highlight>
                  <a:srgbClr val="FFFFFF"/>
                </a:highlight>
              </a:rPr>
              <a:t> in the areas comprising </a:t>
            </a:r>
            <a:r>
              <a:rPr lang="en-US" dirty="0">
                <a:highlight>
                  <a:srgbClr val="FFFFFF"/>
                </a:highlight>
              </a:rPr>
              <a:t>fixed</a:t>
            </a:r>
            <a:r>
              <a:rPr lang="en-US" b="0" i="0" dirty="0">
                <a:effectLst/>
                <a:highlight>
                  <a:srgbClr val="FFFFFF"/>
                </a:highlight>
              </a:rPr>
              <a:t> or floating </a:t>
            </a:r>
            <a:r>
              <a:rPr lang="en-US" dirty="0">
                <a:highlight>
                  <a:srgbClr val="FFFFFF"/>
                </a:highlight>
              </a:rPr>
              <a:t>piers</a:t>
            </a:r>
            <a:r>
              <a:rPr lang="en-US" b="0" i="0" dirty="0">
                <a:effectLst/>
                <a:highlight>
                  <a:srgbClr val="FFFFFF"/>
                </a:highlight>
              </a:rPr>
              <a:t>, </a:t>
            </a:r>
            <a:r>
              <a:rPr lang="en-US" dirty="0">
                <a:highlight>
                  <a:srgbClr val="FFFFFF"/>
                </a:highlight>
              </a:rPr>
              <a:t>wharves</a:t>
            </a:r>
            <a:r>
              <a:rPr lang="en-US" b="0" i="0" dirty="0">
                <a:effectLst/>
                <a:highlight>
                  <a:srgbClr val="FFFFFF"/>
                </a:highlight>
              </a:rPr>
              <a:t>, docks, floating buildings, and other areas in </a:t>
            </a:r>
            <a:r>
              <a:rPr lang="en-US" dirty="0">
                <a:highlight>
                  <a:srgbClr val="FFFFFF"/>
                </a:highlight>
              </a:rPr>
              <a:t>marinas</a:t>
            </a:r>
            <a:r>
              <a:rPr lang="en-US" b="0" i="0" dirty="0">
                <a:effectLst/>
                <a:highlight>
                  <a:srgbClr val="FFFFFF"/>
                </a:highlight>
              </a:rPr>
              <a:t>, </a:t>
            </a:r>
            <a:r>
              <a:rPr lang="en-US" dirty="0">
                <a:highlight>
                  <a:srgbClr val="FFFFFF"/>
                </a:highlight>
              </a:rPr>
              <a:t>boatyards</a:t>
            </a:r>
            <a:r>
              <a:rPr lang="en-US" b="0" i="0" dirty="0">
                <a:effectLst/>
                <a:highlight>
                  <a:srgbClr val="FFFFFF"/>
                </a:highlight>
              </a:rPr>
              <a:t>, boat basins, boathouses, yacht clubs, boat condominiums, </a:t>
            </a:r>
            <a:r>
              <a:rPr lang="en-US" b="1" i="1" u="sng" dirty="0">
                <a:solidFill>
                  <a:srgbClr val="FF0000"/>
                </a:solidFill>
                <a:effectLst/>
                <a:highlight>
                  <a:srgbClr val="FFFFFF"/>
                </a:highlight>
                <a:hlinkClick r:id="rId2">
                  <a:extLst>
                    <a:ext uri="{A12FA001-AC4F-418D-AE19-62706E023703}">
                      <ahyp:hlinkClr xmlns:ahyp="http://schemas.microsoft.com/office/drawing/2018/hyperlinkcolor" val="tx"/>
                    </a:ext>
                  </a:extLst>
                </a:hlinkClick>
              </a:rPr>
              <a:t>docking facilities</a:t>
            </a:r>
            <a:r>
              <a:rPr lang="en-US" b="1" i="1" u="sng" dirty="0">
                <a:solidFill>
                  <a:srgbClr val="FF0000"/>
                </a:solidFill>
                <a:effectLst/>
                <a:highlight>
                  <a:srgbClr val="FFFFFF"/>
                </a:highlight>
              </a:rPr>
              <a:t> associated with one-family dwellings, two-family dwellings, multifamily dwellings, and residential condominiums; </a:t>
            </a:r>
            <a:r>
              <a:rPr lang="en-US" b="0" i="0" dirty="0">
                <a:effectLst/>
                <a:highlight>
                  <a:srgbClr val="FFFFFF"/>
                </a:highlight>
              </a:rPr>
              <a:t>any multiple </a:t>
            </a:r>
            <a:r>
              <a:rPr lang="en-US" dirty="0">
                <a:highlight>
                  <a:srgbClr val="FFFFFF"/>
                </a:highlight>
              </a:rPr>
              <a:t>docking facility</a:t>
            </a:r>
            <a:r>
              <a:rPr lang="en-US" b="0" i="0" dirty="0">
                <a:effectLst/>
                <a:highlight>
                  <a:srgbClr val="FFFFFF"/>
                </a:highlight>
              </a:rPr>
              <a:t> or similar occupancies; and facilities that are used, or intended for use, for the purpose of repair, berthing, launching, storage, or fueling of small craft and the moorage of floating buildings.</a:t>
            </a:r>
          </a:p>
          <a:p>
            <a:endParaRPr lang="en-US" dirty="0"/>
          </a:p>
        </p:txBody>
      </p:sp>
      <p:sp>
        <p:nvSpPr>
          <p:cNvPr id="12" name="Slide Number Placeholder 3">
            <a:extLst>
              <a:ext uri="{FF2B5EF4-FFF2-40B4-BE49-F238E27FC236}">
                <a16:creationId xmlns:a16="http://schemas.microsoft.com/office/drawing/2014/main" id="{77DD4DB7-32D3-6439-CBE4-48251A130CF1}"/>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14</a:t>
            </a:fld>
            <a:endParaRPr lang="en-US" dirty="0"/>
          </a:p>
        </p:txBody>
      </p:sp>
    </p:spTree>
    <p:extLst>
      <p:ext uri="{BB962C8B-B14F-4D97-AF65-F5344CB8AC3E}">
        <p14:creationId xmlns:p14="http://schemas.microsoft.com/office/powerpoint/2010/main" val="2388096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1A1F-DA35-7324-47B9-4B76BDFC08DC}"/>
              </a:ext>
            </a:extLst>
          </p:cNvPr>
          <p:cNvSpPr>
            <a:spLocks noGrp="1"/>
          </p:cNvSpPr>
          <p:nvPr>
            <p:ph type="title"/>
          </p:nvPr>
        </p:nvSpPr>
        <p:spPr>
          <a:xfrm>
            <a:off x="1468815" y="503852"/>
            <a:ext cx="9150675" cy="1427585"/>
          </a:xfrm>
        </p:spPr>
        <p:txBody>
          <a:bodyPr anchor="ctr">
            <a:normAutofit/>
          </a:bodyPr>
          <a:lstStyle/>
          <a:p>
            <a:r>
              <a:rPr lang="en-US" dirty="0"/>
              <a:t>555.2 Definition – Electrical Datum Plane</a:t>
            </a:r>
          </a:p>
        </p:txBody>
      </p:sp>
      <p:sp>
        <p:nvSpPr>
          <p:cNvPr id="7" name="Content Placeholder 2">
            <a:extLst>
              <a:ext uri="{FF2B5EF4-FFF2-40B4-BE49-F238E27FC236}">
                <a16:creationId xmlns:a16="http://schemas.microsoft.com/office/drawing/2014/main" id="{5FBBF42F-0227-AC08-73B3-878E81DC0C12}"/>
              </a:ext>
            </a:extLst>
          </p:cNvPr>
          <p:cNvSpPr>
            <a:spLocks noGrp="1"/>
          </p:cNvSpPr>
          <p:nvPr>
            <p:ph sz="quarter" idx="12"/>
          </p:nvPr>
        </p:nvSpPr>
        <p:spPr>
          <a:xfrm>
            <a:off x="1450153" y="2108722"/>
            <a:ext cx="8552264" cy="4119463"/>
          </a:xfrm>
        </p:spPr>
        <p:txBody>
          <a:bodyPr>
            <a:normAutofit/>
          </a:bodyPr>
          <a:lstStyle/>
          <a:p>
            <a:r>
              <a:rPr lang="en-US" dirty="0"/>
              <a:t>A specified distance above a water level which electrical equipment can be installed and electrical connections made.</a:t>
            </a:r>
          </a:p>
        </p:txBody>
      </p:sp>
      <p:sp>
        <p:nvSpPr>
          <p:cNvPr id="12" name="Slide Number Placeholder 3">
            <a:extLst>
              <a:ext uri="{FF2B5EF4-FFF2-40B4-BE49-F238E27FC236}">
                <a16:creationId xmlns:a16="http://schemas.microsoft.com/office/drawing/2014/main" id="{77DD4DB7-32D3-6439-CBE4-48251A130CF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15</a:t>
            </a:fld>
            <a:endParaRPr lang="en-US" dirty="0"/>
          </a:p>
        </p:txBody>
      </p:sp>
    </p:spTree>
    <p:extLst>
      <p:ext uri="{BB962C8B-B14F-4D97-AF65-F5344CB8AC3E}">
        <p14:creationId xmlns:p14="http://schemas.microsoft.com/office/powerpoint/2010/main" val="1280173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1A1F-DA35-7324-47B9-4B76BDFC08DC}"/>
              </a:ext>
            </a:extLst>
          </p:cNvPr>
          <p:cNvSpPr>
            <a:spLocks noGrp="1"/>
          </p:cNvSpPr>
          <p:nvPr>
            <p:ph type="title"/>
          </p:nvPr>
        </p:nvSpPr>
        <p:spPr>
          <a:xfrm>
            <a:off x="1468815" y="503852"/>
            <a:ext cx="9150675" cy="1427585"/>
          </a:xfrm>
        </p:spPr>
        <p:txBody>
          <a:bodyPr anchor="ctr">
            <a:normAutofit/>
          </a:bodyPr>
          <a:lstStyle/>
          <a:p>
            <a:r>
              <a:rPr lang="en-US" dirty="0"/>
              <a:t>555.9 Boat Hoist</a:t>
            </a:r>
          </a:p>
        </p:txBody>
      </p:sp>
      <p:sp>
        <p:nvSpPr>
          <p:cNvPr id="7" name="Content Placeholder 2">
            <a:extLst>
              <a:ext uri="{FF2B5EF4-FFF2-40B4-BE49-F238E27FC236}">
                <a16:creationId xmlns:a16="http://schemas.microsoft.com/office/drawing/2014/main" id="{5FBBF42F-0227-AC08-73B3-878E81DC0C12}"/>
              </a:ext>
            </a:extLst>
          </p:cNvPr>
          <p:cNvSpPr>
            <a:spLocks noGrp="1"/>
          </p:cNvSpPr>
          <p:nvPr>
            <p:ph sz="quarter" idx="12"/>
          </p:nvPr>
        </p:nvSpPr>
        <p:spPr>
          <a:xfrm>
            <a:off x="1450153" y="2108723"/>
            <a:ext cx="8552264" cy="977378"/>
          </a:xfrm>
        </p:spPr>
        <p:txBody>
          <a:bodyPr>
            <a:normAutofit/>
          </a:bodyPr>
          <a:lstStyle/>
          <a:p>
            <a:r>
              <a:rPr lang="en-US" dirty="0"/>
              <a:t>GFCI protection for personnel shall be provided for outlets not exceeding 240 volts that supply a boat hoist installed at dwelling unit docking facilities. </a:t>
            </a:r>
          </a:p>
        </p:txBody>
      </p:sp>
      <p:sp>
        <p:nvSpPr>
          <p:cNvPr id="12" name="Slide Number Placeholder 3">
            <a:extLst>
              <a:ext uri="{FF2B5EF4-FFF2-40B4-BE49-F238E27FC236}">
                <a16:creationId xmlns:a16="http://schemas.microsoft.com/office/drawing/2014/main" id="{77DD4DB7-32D3-6439-CBE4-48251A130CF1}"/>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16</a:t>
            </a:fld>
            <a:endParaRPr lang="en-US" dirty="0"/>
          </a:p>
        </p:txBody>
      </p:sp>
      <p:pic>
        <p:nvPicPr>
          <p:cNvPr id="4" name="Picture 3" descr="Two jetski on a dock&#10;&#10;Description automatically generated">
            <a:extLst>
              <a:ext uri="{FF2B5EF4-FFF2-40B4-BE49-F238E27FC236}">
                <a16:creationId xmlns:a16="http://schemas.microsoft.com/office/drawing/2014/main" id="{95BC64A8-FA74-E973-951E-C156F366016B}"/>
              </a:ext>
            </a:extLst>
          </p:cNvPr>
          <p:cNvPicPr>
            <a:picLocks noChangeAspect="1"/>
          </p:cNvPicPr>
          <p:nvPr/>
        </p:nvPicPr>
        <p:blipFill>
          <a:blip r:embed="rId2"/>
          <a:stretch>
            <a:fillRect/>
          </a:stretch>
        </p:blipFill>
        <p:spPr>
          <a:xfrm>
            <a:off x="1536471" y="3263387"/>
            <a:ext cx="3436746" cy="2558466"/>
          </a:xfrm>
          <a:prstGeom prst="rect">
            <a:avLst/>
          </a:prstGeom>
        </p:spPr>
      </p:pic>
      <p:pic>
        <p:nvPicPr>
          <p:cNvPr id="6" name="Picture 5" descr="A boat on a dock&#10;&#10;Description automatically generated">
            <a:extLst>
              <a:ext uri="{FF2B5EF4-FFF2-40B4-BE49-F238E27FC236}">
                <a16:creationId xmlns:a16="http://schemas.microsoft.com/office/drawing/2014/main" id="{55D6DADC-4B3D-B3B8-7120-D9663CE93C88}"/>
              </a:ext>
            </a:extLst>
          </p:cNvPr>
          <p:cNvPicPr>
            <a:picLocks noChangeAspect="1"/>
          </p:cNvPicPr>
          <p:nvPr/>
        </p:nvPicPr>
        <p:blipFill>
          <a:blip r:embed="rId3"/>
          <a:stretch>
            <a:fillRect/>
          </a:stretch>
        </p:blipFill>
        <p:spPr>
          <a:xfrm>
            <a:off x="6391469" y="3314196"/>
            <a:ext cx="3679314" cy="2587247"/>
          </a:xfrm>
          <a:prstGeom prst="rect">
            <a:avLst/>
          </a:prstGeom>
        </p:spPr>
      </p:pic>
    </p:spTree>
    <p:extLst>
      <p:ext uri="{BB962C8B-B14F-4D97-AF65-F5344CB8AC3E}">
        <p14:creationId xmlns:p14="http://schemas.microsoft.com/office/powerpoint/2010/main" val="331098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1A1F-DA35-7324-47B9-4B76BDFC08DC}"/>
              </a:ext>
            </a:extLst>
          </p:cNvPr>
          <p:cNvSpPr>
            <a:spLocks noGrp="1"/>
          </p:cNvSpPr>
          <p:nvPr>
            <p:ph type="title"/>
          </p:nvPr>
        </p:nvSpPr>
        <p:spPr>
          <a:xfrm>
            <a:off x="1468814" y="503852"/>
            <a:ext cx="9808773" cy="1427585"/>
          </a:xfrm>
        </p:spPr>
        <p:txBody>
          <a:bodyPr anchor="ctr">
            <a:normAutofit/>
          </a:bodyPr>
          <a:lstStyle/>
          <a:p>
            <a:r>
              <a:rPr lang="en-US" dirty="0"/>
              <a:t>555.10 Signage </a:t>
            </a:r>
          </a:p>
        </p:txBody>
      </p:sp>
      <p:sp>
        <p:nvSpPr>
          <p:cNvPr id="12" name="Slide Number Placeholder 3">
            <a:extLst>
              <a:ext uri="{FF2B5EF4-FFF2-40B4-BE49-F238E27FC236}">
                <a16:creationId xmlns:a16="http://schemas.microsoft.com/office/drawing/2014/main" id="{77DD4DB7-32D3-6439-CBE4-48251A130CF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17</a:t>
            </a:fld>
            <a:endParaRPr lang="en-US" dirty="0"/>
          </a:p>
        </p:txBody>
      </p:sp>
      <p:graphicFrame>
        <p:nvGraphicFramePr>
          <p:cNvPr id="14" name="Content Placeholder 3">
            <a:extLst>
              <a:ext uri="{FF2B5EF4-FFF2-40B4-BE49-F238E27FC236}">
                <a16:creationId xmlns:a16="http://schemas.microsoft.com/office/drawing/2014/main" id="{AB2A5D73-34E4-5B3E-CEC9-F66D42750687}"/>
              </a:ext>
            </a:extLst>
          </p:cNvPr>
          <p:cNvGraphicFramePr>
            <a:graphicFrameLocks noGrp="1"/>
          </p:cNvGraphicFramePr>
          <p:nvPr>
            <p:ph sz="quarter" idx="11"/>
          </p:nvPr>
        </p:nvGraphicFramePr>
        <p:xfrm>
          <a:off x="5191727" y="1732085"/>
          <a:ext cx="6085857" cy="4863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descr="Navigating NEC Requirements for Marinas and Boatyards | EC&amp;M">
            <a:extLst>
              <a:ext uri="{FF2B5EF4-FFF2-40B4-BE49-F238E27FC236}">
                <a16:creationId xmlns:a16="http://schemas.microsoft.com/office/drawing/2014/main" id="{59008257-7042-3E70-CD71-B029CDCAD9A2}"/>
              </a:ext>
            </a:extLst>
          </p:cNvPr>
          <p:cNvPicPr>
            <a:picLocks noGrp="1" noChangeAspect="1"/>
          </p:cNvPicPr>
          <p:nvPr>
            <p:ph sz="quarter" idx="12"/>
          </p:nvPr>
        </p:nvPicPr>
        <p:blipFill>
          <a:blip r:embed="rId7">
            <a:extLst>
              <a:ext uri="{28A0092B-C50C-407E-A947-70E740481C1C}">
                <a14:useLocalDpi xmlns:a14="http://schemas.microsoft.com/office/drawing/2010/main" val="0"/>
              </a:ext>
            </a:extLst>
          </a:blip>
          <a:srcRect/>
          <a:stretch>
            <a:fillRect/>
          </a:stretch>
        </p:blipFill>
        <p:spPr bwMode="auto">
          <a:xfrm>
            <a:off x="1245426" y="1931437"/>
            <a:ext cx="3291649" cy="2995127"/>
          </a:xfrm>
          <a:prstGeom prst="rect">
            <a:avLst/>
          </a:prstGeom>
          <a:noFill/>
          <a:ln>
            <a:noFill/>
          </a:ln>
        </p:spPr>
      </p:pic>
    </p:spTree>
    <p:extLst>
      <p:ext uri="{BB962C8B-B14F-4D97-AF65-F5344CB8AC3E}">
        <p14:creationId xmlns:p14="http://schemas.microsoft.com/office/powerpoint/2010/main" val="161784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1A1F-DA35-7324-47B9-4B76BDFC08DC}"/>
              </a:ext>
            </a:extLst>
          </p:cNvPr>
          <p:cNvSpPr>
            <a:spLocks noGrp="1"/>
          </p:cNvSpPr>
          <p:nvPr>
            <p:ph type="title"/>
          </p:nvPr>
        </p:nvSpPr>
        <p:spPr>
          <a:xfrm>
            <a:off x="1468814" y="503852"/>
            <a:ext cx="9808773" cy="1427585"/>
          </a:xfrm>
        </p:spPr>
        <p:txBody>
          <a:bodyPr anchor="ctr">
            <a:normAutofit/>
          </a:bodyPr>
          <a:lstStyle/>
          <a:p>
            <a:r>
              <a:rPr lang="en-US" dirty="0"/>
              <a:t>555.10 Signage </a:t>
            </a:r>
          </a:p>
        </p:txBody>
      </p:sp>
      <p:sp>
        <p:nvSpPr>
          <p:cNvPr id="12" name="Slide Number Placeholder 3">
            <a:extLst>
              <a:ext uri="{FF2B5EF4-FFF2-40B4-BE49-F238E27FC236}">
                <a16:creationId xmlns:a16="http://schemas.microsoft.com/office/drawing/2014/main" id="{77DD4DB7-32D3-6439-CBE4-48251A130CF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18</a:t>
            </a:fld>
            <a:endParaRPr lang="en-US" dirty="0"/>
          </a:p>
        </p:txBody>
      </p:sp>
      <p:pic>
        <p:nvPicPr>
          <p:cNvPr id="6" name="Content Placeholder 5" descr="Navigating NEC Requirements for Marinas and Boatyards | EC&amp;M">
            <a:extLst>
              <a:ext uri="{FF2B5EF4-FFF2-40B4-BE49-F238E27FC236}">
                <a16:creationId xmlns:a16="http://schemas.microsoft.com/office/drawing/2014/main" id="{59008257-7042-3E70-CD71-B029CDCAD9A2}"/>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1245426" y="1931437"/>
            <a:ext cx="3291649" cy="2995127"/>
          </a:xfrm>
          <a:prstGeom prst="rect">
            <a:avLst/>
          </a:prstGeom>
          <a:noFill/>
          <a:ln>
            <a:noFill/>
          </a:ln>
        </p:spPr>
      </p:pic>
      <p:sp>
        <p:nvSpPr>
          <p:cNvPr id="4" name="Content Placeholder 3">
            <a:extLst>
              <a:ext uri="{FF2B5EF4-FFF2-40B4-BE49-F238E27FC236}">
                <a16:creationId xmlns:a16="http://schemas.microsoft.com/office/drawing/2014/main" id="{06ABE310-30AE-CA0E-3BF2-E05F9266BA4E}"/>
              </a:ext>
            </a:extLst>
          </p:cNvPr>
          <p:cNvSpPr>
            <a:spLocks noGrp="1"/>
          </p:cNvSpPr>
          <p:nvPr>
            <p:ph sz="quarter" idx="11"/>
          </p:nvPr>
        </p:nvSpPr>
        <p:spPr/>
        <p:txBody>
          <a:bodyPr/>
          <a:lstStyle/>
          <a:p>
            <a:pPr marL="457200" indent="-457200">
              <a:buAutoNum type="arabicPeriod"/>
            </a:pPr>
            <a:r>
              <a:rPr lang="en-US" dirty="0"/>
              <a:t>The three localities agreed that one sign installed on the land approach and one facing the water would meet the code requirement for “all” approaches.</a:t>
            </a:r>
          </a:p>
          <a:p>
            <a:pPr marL="457200" indent="-457200">
              <a:buAutoNum type="arabicPeriod"/>
            </a:pPr>
            <a:r>
              <a:rPr lang="en-US" dirty="0"/>
              <a:t>Remember, it’s a “warning” that a potential shock hazard may be present. We do not want a sign that says “NO SWIMMING”. </a:t>
            </a:r>
          </a:p>
          <a:p>
            <a:pPr marL="457200" indent="-457200">
              <a:buFont typeface="Arial" panose="020B0604020202020204" pitchFamily="34" charset="0"/>
              <a:buAutoNum type="arabicPeriod"/>
            </a:pPr>
            <a:r>
              <a:rPr lang="en-US" dirty="0"/>
              <a:t>The sign shall be a minimum of 12”x 12” with lettering 2” in height. The color should be of contrasting with the background.</a:t>
            </a:r>
          </a:p>
          <a:p>
            <a:pPr marL="457200" indent="-457200">
              <a:buAutoNum type="arabicPeriod"/>
            </a:pPr>
            <a:endParaRPr lang="en-US" dirty="0"/>
          </a:p>
        </p:txBody>
      </p:sp>
    </p:spTree>
    <p:extLst>
      <p:ext uri="{BB962C8B-B14F-4D97-AF65-F5344CB8AC3E}">
        <p14:creationId xmlns:p14="http://schemas.microsoft.com/office/powerpoint/2010/main" val="318169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1A1F-DA35-7324-47B9-4B76BDFC08DC}"/>
              </a:ext>
            </a:extLst>
          </p:cNvPr>
          <p:cNvSpPr>
            <a:spLocks noGrp="1"/>
          </p:cNvSpPr>
          <p:nvPr>
            <p:ph type="title"/>
          </p:nvPr>
        </p:nvSpPr>
        <p:spPr>
          <a:xfrm>
            <a:off x="1468814" y="503852"/>
            <a:ext cx="9808773" cy="1427585"/>
          </a:xfrm>
        </p:spPr>
        <p:txBody>
          <a:bodyPr anchor="ctr">
            <a:normAutofit/>
          </a:bodyPr>
          <a:lstStyle/>
          <a:p>
            <a:r>
              <a:rPr lang="en-US" dirty="0"/>
              <a:t>555.13    Bonding of Non-Current Carrying  Metal Parts </a:t>
            </a:r>
          </a:p>
        </p:txBody>
      </p:sp>
      <p:sp>
        <p:nvSpPr>
          <p:cNvPr id="12" name="Slide Number Placeholder 3">
            <a:extLst>
              <a:ext uri="{FF2B5EF4-FFF2-40B4-BE49-F238E27FC236}">
                <a16:creationId xmlns:a16="http://schemas.microsoft.com/office/drawing/2014/main" id="{77DD4DB7-32D3-6439-CBE4-48251A130CF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19</a:t>
            </a:fld>
            <a:endParaRPr lang="en-US" dirty="0"/>
          </a:p>
        </p:txBody>
      </p:sp>
      <p:sp>
        <p:nvSpPr>
          <p:cNvPr id="4" name="Content Placeholder 3">
            <a:extLst>
              <a:ext uri="{FF2B5EF4-FFF2-40B4-BE49-F238E27FC236}">
                <a16:creationId xmlns:a16="http://schemas.microsoft.com/office/drawing/2014/main" id="{06ABE310-30AE-CA0E-3BF2-E05F9266BA4E}"/>
              </a:ext>
            </a:extLst>
          </p:cNvPr>
          <p:cNvSpPr>
            <a:spLocks noGrp="1"/>
          </p:cNvSpPr>
          <p:nvPr>
            <p:ph sz="quarter" idx="11"/>
          </p:nvPr>
        </p:nvSpPr>
        <p:spPr/>
        <p:txBody>
          <a:bodyPr/>
          <a:lstStyle/>
          <a:p>
            <a:pPr marL="457200" indent="-457200">
              <a:buAutoNum type="arabicPeriod"/>
            </a:pPr>
            <a:r>
              <a:rPr lang="en-US" dirty="0"/>
              <a:t>All metal parts in contact with the water, all metal piping, and all non-current carrying metal parts that are </a:t>
            </a:r>
            <a:r>
              <a:rPr lang="en-US" i="1" u="sng" dirty="0">
                <a:solidFill>
                  <a:srgbClr val="FF0000"/>
                </a:solidFill>
              </a:rPr>
              <a:t>likely to become energized </a:t>
            </a:r>
            <a:r>
              <a:rPr lang="en-US" dirty="0"/>
              <a:t>shall be connected to the grounding bus in the panelboard using solid copper conductors, insulated, covered, or bare; not smaller than 8 AWG. Connections to bonded parts shall be made in accordance with 250.8</a:t>
            </a:r>
          </a:p>
          <a:p>
            <a:pPr marL="457200" indent="-457200">
              <a:buAutoNum type="arabicPeriod"/>
            </a:pPr>
            <a:r>
              <a:rPr lang="en-US" dirty="0"/>
              <a:t>Typically, the boat hoist system is the main metallic item but could be parts of the dock if constructed with metal.</a:t>
            </a:r>
          </a:p>
        </p:txBody>
      </p:sp>
      <p:pic>
        <p:nvPicPr>
          <p:cNvPr id="17" name="Content Placeholder 16">
            <a:extLst>
              <a:ext uri="{FF2B5EF4-FFF2-40B4-BE49-F238E27FC236}">
                <a16:creationId xmlns:a16="http://schemas.microsoft.com/office/drawing/2014/main" id="{AA31621D-CA89-3F9D-ABE3-9F2A24FD16AB}"/>
              </a:ext>
            </a:extLst>
          </p:cNvPr>
          <p:cNvPicPr>
            <a:picLocks noGrp="1" noChangeAspect="1"/>
          </p:cNvPicPr>
          <p:nvPr>
            <p:ph sz="quarter" idx="12"/>
          </p:nvPr>
        </p:nvPicPr>
        <p:blipFill>
          <a:blip r:embed="rId2"/>
          <a:stretch>
            <a:fillRect/>
          </a:stretch>
        </p:blipFill>
        <p:spPr>
          <a:xfrm>
            <a:off x="1468438" y="2959108"/>
            <a:ext cx="3068637" cy="2316147"/>
          </a:xfrm>
        </p:spPr>
      </p:pic>
    </p:spTree>
    <p:extLst>
      <p:ext uri="{BB962C8B-B14F-4D97-AF65-F5344CB8AC3E}">
        <p14:creationId xmlns:p14="http://schemas.microsoft.com/office/powerpoint/2010/main" val="146233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317615" y="906236"/>
            <a:ext cx="4936228" cy="5037364"/>
          </a:xfrm>
        </p:spPr>
        <p:txBody>
          <a:bodyPr anchor="b">
            <a:noAutofit/>
          </a:bodyPr>
          <a:lstStyle/>
          <a:p>
            <a:r>
              <a:rPr lang="en-US" sz="2800" i="1" dirty="0"/>
              <a:t>“A collaborative effort between three localities and private sector electrical contractors to provide uniformity with inspections for residential docks, striving to ensure safe, code compliant electrical installations”. </a:t>
            </a:r>
          </a:p>
        </p:txBody>
      </p:sp>
      <p:pic>
        <p:nvPicPr>
          <p:cNvPr id="8" name="Content Placeholder 7">
            <a:extLst>
              <a:ext uri="{FF2B5EF4-FFF2-40B4-BE49-F238E27FC236}">
                <a16:creationId xmlns:a16="http://schemas.microsoft.com/office/drawing/2014/main" id="{21C7B6FF-C694-9B02-E7B0-F7D3EEFE5649}"/>
              </a:ext>
            </a:extLst>
          </p:cNvPr>
          <p:cNvPicPr>
            <a:picLocks noGrp="1" noChangeAspect="1"/>
          </p:cNvPicPr>
          <p:nvPr>
            <p:ph sz="quarter" idx="10"/>
          </p:nvPr>
        </p:nvPicPr>
        <p:blipFill>
          <a:blip r:embed="rId2"/>
          <a:stretch>
            <a:fillRect/>
          </a:stretch>
        </p:blipFill>
        <p:spPr>
          <a:xfrm>
            <a:off x="6531429" y="996589"/>
            <a:ext cx="5200649" cy="4640840"/>
          </a:xfrm>
          <a:noFill/>
        </p:spPr>
      </p:pic>
      <p:sp>
        <p:nvSpPr>
          <p:cNvPr id="4" name="Slide Number Placeholder 3" hidden="1">
            <a:extLst>
              <a:ext uri="{FF2B5EF4-FFF2-40B4-BE49-F238E27FC236}">
                <a16:creationId xmlns:a16="http://schemas.microsoft.com/office/drawing/2014/main" id="{2CD4601E-33F5-5714-867D-A0B584DA7C11}"/>
              </a:ext>
            </a:extLst>
          </p:cNvPr>
          <p:cNvSpPr>
            <a:spLocks noGrp="1"/>
          </p:cNvSpPr>
          <p:nvPr>
            <p:ph type="sldNum" sz="quarter" idx="4294967295"/>
          </p:nvPr>
        </p:nvSpPr>
        <p:spPr>
          <a:xfrm>
            <a:off x="412136" y="5943601"/>
            <a:ext cx="968983" cy="651912"/>
          </a:xfrm>
        </p:spPr>
        <p:txBody>
          <a:bodyPr/>
          <a:lstStyle/>
          <a:p>
            <a:pPr>
              <a:spcAft>
                <a:spcPts val="600"/>
              </a:spcAft>
            </a:pPr>
            <a:fld id="{18D65601-5AE2-46FC-B138-694DDD2B510D}" type="slidenum">
              <a:rPr lang="en-US" smtClean="0"/>
              <a:pPr>
                <a:spcAft>
                  <a:spcPts val="600"/>
                </a:spcAft>
              </a:pPr>
              <a:t>2</a:t>
            </a:fld>
            <a:endParaRPr lang="en-US" dirty="0"/>
          </a:p>
        </p:txBody>
      </p:sp>
    </p:spTree>
    <p:extLst>
      <p:ext uri="{BB962C8B-B14F-4D97-AF65-F5344CB8AC3E}">
        <p14:creationId xmlns:p14="http://schemas.microsoft.com/office/powerpoint/2010/main" val="1607455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1A1F-DA35-7324-47B9-4B76BDFC08DC}"/>
              </a:ext>
            </a:extLst>
          </p:cNvPr>
          <p:cNvSpPr>
            <a:spLocks noGrp="1"/>
          </p:cNvSpPr>
          <p:nvPr>
            <p:ph type="title"/>
          </p:nvPr>
        </p:nvSpPr>
        <p:spPr>
          <a:xfrm>
            <a:off x="1468815" y="503852"/>
            <a:ext cx="9150675" cy="1427585"/>
          </a:xfrm>
        </p:spPr>
        <p:txBody>
          <a:bodyPr anchor="ctr">
            <a:normAutofit/>
          </a:bodyPr>
          <a:lstStyle/>
          <a:p>
            <a:r>
              <a:rPr lang="en-US" dirty="0"/>
              <a:t>555.33 Receptacles</a:t>
            </a:r>
          </a:p>
        </p:txBody>
      </p:sp>
      <p:sp>
        <p:nvSpPr>
          <p:cNvPr id="5" name="Content Placeholder 4">
            <a:extLst>
              <a:ext uri="{FF2B5EF4-FFF2-40B4-BE49-F238E27FC236}">
                <a16:creationId xmlns:a16="http://schemas.microsoft.com/office/drawing/2014/main" id="{D55E8509-ED2C-09C6-6449-44BAC1FDBEE0}"/>
              </a:ext>
            </a:extLst>
          </p:cNvPr>
          <p:cNvSpPr>
            <a:spLocks noGrp="1"/>
          </p:cNvSpPr>
          <p:nvPr>
            <p:ph sz="quarter" idx="12"/>
          </p:nvPr>
        </p:nvSpPr>
        <p:spPr>
          <a:xfrm>
            <a:off x="1450153" y="2108722"/>
            <a:ext cx="8552264" cy="4119463"/>
          </a:xfrm>
        </p:spPr>
        <p:txBody>
          <a:bodyPr>
            <a:normAutofit/>
          </a:bodyPr>
          <a:lstStyle/>
          <a:p>
            <a:r>
              <a:rPr lang="en-US" dirty="0"/>
              <a:t>Receptacles shall be mounted not below the electrical datum plane. (A specified distance above a water level which electrical equipment can be installed and electrical connections made). Minimum height of any electrical device, equipment, etc. for all three lake localities has been agreed on to be 4’ from the fixed walking surface of the dock.</a:t>
            </a:r>
          </a:p>
          <a:p>
            <a:r>
              <a:rPr lang="en-US" dirty="0"/>
              <a:t>555.33 (B) Other than shore power. (1) GFCI protection for personnel. Receptacles in other locations shall be protected in accordance with 210.8</a:t>
            </a:r>
          </a:p>
          <a:p>
            <a:r>
              <a:rPr lang="en-US" dirty="0"/>
              <a:t>555.35 (2) also requires gfci protection for receptacles other than for shore power for maintenance and other purposes.</a:t>
            </a:r>
          </a:p>
          <a:p>
            <a:endParaRPr lang="en-US" dirty="0"/>
          </a:p>
        </p:txBody>
      </p:sp>
      <p:sp>
        <p:nvSpPr>
          <p:cNvPr id="12" name="Slide Number Placeholder 3">
            <a:extLst>
              <a:ext uri="{FF2B5EF4-FFF2-40B4-BE49-F238E27FC236}">
                <a16:creationId xmlns:a16="http://schemas.microsoft.com/office/drawing/2014/main" id="{77DD4DB7-32D3-6439-CBE4-48251A130CF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20</a:t>
            </a:fld>
            <a:endParaRPr lang="en-US" dirty="0"/>
          </a:p>
        </p:txBody>
      </p:sp>
    </p:spTree>
    <p:extLst>
      <p:ext uri="{BB962C8B-B14F-4D97-AF65-F5344CB8AC3E}">
        <p14:creationId xmlns:p14="http://schemas.microsoft.com/office/powerpoint/2010/main" val="200071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1A1F-DA35-7324-47B9-4B76BDFC08DC}"/>
              </a:ext>
            </a:extLst>
          </p:cNvPr>
          <p:cNvSpPr>
            <a:spLocks noGrp="1"/>
          </p:cNvSpPr>
          <p:nvPr>
            <p:ph type="title"/>
          </p:nvPr>
        </p:nvSpPr>
        <p:spPr>
          <a:xfrm>
            <a:off x="1468814" y="503852"/>
            <a:ext cx="9808773" cy="1427585"/>
          </a:xfrm>
        </p:spPr>
        <p:txBody>
          <a:bodyPr anchor="ctr">
            <a:normAutofit/>
          </a:bodyPr>
          <a:lstStyle/>
          <a:p>
            <a:r>
              <a:rPr lang="en-US" dirty="0"/>
              <a:t>555.35 (3) Feeder and Branch Circuit Conductors with GFPE</a:t>
            </a:r>
          </a:p>
        </p:txBody>
      </p:sp>
      <p:sp>
        <p:nvSpPr>
          <p:cNvPr id="12" name="Slide Number Placeholder 3">
            <a:extLst>
              <a:ext uri="{FF2B5EF4-FFF2-40B4-BE49-F238E27FC236}">
                <a16:creationId xmlns:a16="http://schemas.microsoft.com/office/drawing/2014/main" id="{77DD4DB7-32D3-6439-CBE4-48251A130CF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21</a:t>
            </a:fld>
            <a:endParaRPr lang="en-US" dirty="0"/>
          </a:p>
        </p:txBody>
      </p:sp>
      <p:graphicFrame>
        <p:nvGraphicFramePr>
          <p:cNvPr id="16" name="Content Placeholder 4">
            <a:extLst>
              <a:ext uri="{FF2B5EF4-FFF2-40B4-BE49-F238E27FC236}">
                <a16:creationId xmlns:a16="http://schemas.microsoft.com/office/drawing/2014/main" id="{CD4DCA12-C44E-B4BE-F4E0-BB3B2F78E313}"/>
              </a:ext>
            </a:extLst>
          </p:cNvPr>
          <p:cNvGraphicFramePr>
            <a:graphicFrameLocks noGrp="1"/>
          </p:cNvGraphicFramePr>
          <p:nvPr>
            <p:ph type="tbl" sz="quarter" idx="10"/>
          </p:nvPr>
        </p:nvGraphicFramePr>
        <p:xfrm>
          <a:off x="1487488" y="2057400"/>
          <a:ext cx="9790112"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2307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1A1F-DA35-7324-47B9-4B76BDFC08DC}"/>
              </a:ext>
            </a:extLst>
          </p:cNvPr>
          <p:cNvSpPr>
            <a:spLocks noGrp="1"/>
          </p:cNvSpPr>
          <p:nvPr>
            <p:ph type="title"/>
          </p:nvPr>
        </p:nvSpPr>
        <p:spPr>
          <a:xfrm>
            <a:off x="1468814" y="503852"/>
            <a:ext cx="9808773" cy="1427585"/>
          </a:xfrm>
        </p:spPr>
        <p:txBody>
          <a:bodyPr anchor="ctr">
            <a:normAutofit/>
          </a:bodyPr>
          <a:lstStyle/>
          <a:p>
            <a:r>
              <a:rPr lang="en-US" dirty="0"/>
              <a:t>555.37(B) Type of Equipment Grounding Conductor</a:t>
            </a:r>
          </a:p>
        </p:txBody>
      </p:sp>
      <p:sp>
        <p:nvSpPr>
          <p:cNvPr id="12" name="Slide Number Placeholder 3">
            <a:extLst>
              <a:ext uri="{FF2B5EF4-FFF2-40B4-BE49-F238E27FC236}">
                <a16:creationId xmlns:a16="http://schemas.microsoft.com/office/drawing/2014/main" id="{77DD4DB7-32D3-6439-CBE4-48251A130CF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22</a:t>
            </a:fld>
            <a:endParaRPr lang="en-US" dirty="0"/>
          </a:p>
        </p:txBody>
      </p:sp>
      <p:graphicFrame>
        <p:nvGraphicFramePr>
          <p:cNvPr id="14" name="Content Placeholder 4">
            <a:extLst>
              <a:ext uri="{FF2B5EF4-FFF2-40B4-BE49-F238E27FC236}">
                <a16:creationId xmlns:a16="http://schemas.microsoft.com/office/drawing/2014/main" id="{181E6DFF-7C21-1327-4672-3FB2BF52247E}"/>
              </a:ext>
            </a:extLst>
          </p:cNvPr>
          <p:cNvGraphicFramePr>
            <a:graphicFrameLocks noGrp="1"/>
          </p:cNvGraphicFramePr>
          <p:nvPr>
            <p:ph type="tbl" sz="quarter" idx="10"/>
          </p:nvPr>
        </p:nvGraphicFramePr>
        <p:xfrm>
          <a:off x="1487488" y="2057400"/>
          <a:ext cx="9790112"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4071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D3B22-8B04-0D6B-2EFE-4C67B176053D}"/>
              </a:ext>
            </a:extLst>
          </p:cNvPr>
          <p:cNvSpPr>
            <a:spLocks noGrp="1"/>
          </p:cNvSpPr>
          <p:nvPr>
            <p:ph type="title"/>
          </p:nvPr>
        </p:nvSpPr>
        <p:spPr/>
        <p:txBody>
          <a:bodyPr/>
          <a:lstStyle/>
          <a:p>
            <a:r>
              <a:rPr lang="en-US" dirty="0"/>
              <a:t>We now know how to inspect a </a:t>
            </a:r>
            <a:r>
              <a:rPr lang="en-US" i="1" u="sng" dirty="0"/>
              <a:t>new</a:t>
            </a:r>
            <a:r>
              <a:rPr lang="en-US" dirty="0"/>
              <a:t> dock but what about </a:t>
            </a:r>
            <a:r>
              <a:rPr lang="en-US" i="1" u="sng" dirty="0"/>
              <a:t>existing</a:t>
            </a:r>
            <a:r>
              <a:rPr lang="en-US" dirty="0"/>
              <a:t> ones?</a:t>
            </a:r>
          </a:p>
        </p:txBody>
      </p:sp>
      <p:sp>
        <p:nvSpPr>
          <p:cNvPr id="3" name="Picture Placeholder 2">
            <a:extLst>
              <a:ext uri="{FF2B5EF4-FFF2-40B4-BE49-F238E27FC236}">
                <a16:creationId xmlns:a16="http://schemas.microsoft.com/office/drawing/2014/main" id="{CF76EFB6-2816-93C7-CA43-846596A61687}"/>
              </a:ext>
            </a:extLst>
          </p:cNvPr>
          <p:cNvSpPr>
            <a:spLocks noGrp="1"/>
          </p:cNvSpPr>
          <p:nvPr>
            <p:ph type="pic" sz="quarter" idx="12"/>
          </p:nvPr>
        </p:nvSpPr>
        <p:spPr/>
        <p:txBody>
          <a:bodyPr/>
          <a:lstStyle/>
          <a:p>
            <a:pPr marL="457200" indent="-457200" algn="l">
              <a:buAutoNum type="arabicPeriod"/>
            </a:pPr>
            <a:r>
              <a:rPr lang="en-US" dirty="0"/>
              <a:t>There are literally thousands of docks on SML alone! This photo is a snapshot of the Craddock Creek area in Bedford County. Not counting ANY commercial docks / marinas, </a:t>
            </a:r>
            <a:r>
              <a:rPr lang="en-US" i="1" u="sng" dirty="0"/>
              <a:t>there are 537 single family docking facilities</a:t>
            </a:r>
            <a:r>
              <a:rPr lang="en-US" dirty="0"/>
              <a:t>!</a:t>
            </a:r>
          </a:p>
          <a:p>
            <a:pPr marL="457200" indent="-457200" algn="l">
              <a:buAutoNum type="arabicPeriod"/>
            </a:pPr>
            <a:r>
              <a:rPr lang="en-US" dirty="0"/>
              <a:t>Think about the growth that SML has had starting in the 1980’s into the early 2000’s. Thousands of docks 20 – 40 years old, aging in a harsh marine environment.</a:t>
            </a:r>
          </a:p>
          <a:p>
            <a:pPr marL="457200" indent="-457200" algn="l">
              <a:buAutoNum type="arabicPeriod"/>
            </a:pPr>
            <a:r>
              <a:rPr lang="en-US" dirty="0"/>
              <a:t>New docks, no problems but what about the existing ones. How do we address them?</a:t>
            </a:r>
          </a:p>
        </p:txBody>
      </p:sp>
      <p:pic>
        <p:nvPicPr>
          <p:cNvPr id="7" name="Content Placeholder 6">
            <a:extLst>
              <a:ext uri="{FF2B5EF4-FFF2-40B4-BE49-F238E27FC236}">
                <a16:creationId xmlns:a16="http://schemas.microsoft.com/office/drawing/2014/main" id="{7DB008E9-E9D0-C2CD-CE26-B349B44382B5}"/>
              </a:ext>
            </a:extLst>
          </p:cNvPr>
          <p:cNvPicPr>
            <a:picLocks noGrp="1" noChangeAspect="1"/>
          </p:cNvPicPr>
          <p:nvPr>
            <p:ph sz="quarter" idx="11"/>
          </p:nvPr>
        </p:nvPicPr>
        <p:blipFill>
          <a:blip r:embed="rId2"/>
          <a:stretch>
            <a:fillRect/>
          </a:stretch>
        </p:blipFill>
        <p:spPr>
          <a:xfrm>
            <a:off x="7420708" y="2052638"/>
            <a:ext cx="3332284" cy="4800600"/>
          </a:xfrm>
        </p:spPr>
      </p:pic>
      <p:sp>
        <p:nvSpPr>
          <p:cNvPr id="5" name="Slide Number Placeholder 4">
            <a:extLst>
              <a:ext uri="{FF2B5EF4-FFF2-40B4-BE49-F238E27FC236}">
                <a16:creationId xmlns:a16="http://schemas.microsoft.com/office/drawing/2014/main" id="{B98853FA-67E1-4E2D-44AB-FD706502B0FB}"/>
              </a:ext>
            </a:extLst>
          </p:cNvPr>
          <p:cNvSpPr>
            <a:spLocks noGrp="1"/>
          </p:cNvSpPr>
          <p:nvPr>
            <p:ph type="sldNum" sz="quarter" idx="15"/>
          </p:nvPr>
        </p:nvSpPr>
        <p:spPr/>
        <p:txBody>
          <a:bodyPr/>
          <a:lstStyle/>
          <a:p>
            <a:fld id="{18D65601-5AE2-46FC-B138-694DDD2B510D}" type="slidenum">
              <a:rPr lang="en-US" smtClean="0"/>
              <a:pPr/>
              <a:t>23</a:t>
            </a:fld>
            <a:endParaRPr lang="en-US" dirty="0"/>
          </a:p>
        </p:txBody>
      </p:sp>
    </p:spTree>
    <p:extLst>
      <p:ext uri="{BB962C8B-B14F-4D97-AF65-F5344CB8AC3E}">
        <p14:creationId xmlns:p14="http://schemas.microsoft.com/office/powerpoint/2010/main" val="941329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D3B22-8B04-0D6B-2EFE-4C67B176053D}"/>
              </a:ext>
            </a:extLst>
          </p:cNvPr>
          <p:cNvSpPr>
            <a:spLocks noGrp="1"/>
          </p:cNvSpPr>
          <p:nvPr>
            <p:ph type="title"/>
          </p:nvPr>
        </p:nvSpPr>
        <p:spPr>
          <a:xfrm>
            <a:off x="1503363" y="248875"/>
            <a:ext cx="9808773" cy="1427585"/>
          </a:xfrm>
        </p:spPr>
        <p:txBody>
          <a:bodyPr/>
          <a:lstStyle/>
          <a:p>
            <a:r>
              <a:rPr lang="en-US" dirty="0"/>
              <a:t>We now know how to inspect a </a:t>
            </a:r>
            <a:r>
              <a:rPr lang="en-US" i="1" u="sng" dirty="0"/>
              <a:t>new</a:t>
            </a:r>
            <a:r>
              <a:rPr lang="en-US" dirty="0"/>
              <a:t> dock but what about </a:t>
            </a:r>
            <a:r>
              <a:rPr lang="en-US" i="1" u="sng" dirty="0"/>
              <a:t>existing</a:t>
            </a:r>
            <a:r>
              <a:rPr lang="en-US" dirty="0"/>
              <a:t> ones?</a:t>
            </a:r>
          </a:p>
        </p:txBody>
      </p:sp>
      <p:sp>
        <p:nvSpPr>
          <p:cNvPr id="3" name="Picture Placeholder 2">
            <a:extLst>
              <a:ext uri="{FF2B5EF4-FFF2-40B4-BE49-F238E27FC236}">
                <a16:creationId xmlns:a16="http://schemas.microsoft.com/office/drawing/2014/main" id="{CF76EFB6-2816-93C7-CA43-846596A61687}"/>
              </a:ext>
            </a:extLst>
          </p:cNvPr>
          <p:cNvSpPr>
            <a:spLocks noGrp="1"/>
          </p:cNvSpPr>
          <p:nvPr>
            <p:ph type="pic" sz="quarter" idx="12"/>
          </p:nvPr>
        </p:nvSpPr>
        <p:spPr>
          <a:xfrm>
            <a:off x="1591286" y="1552015"/>
            <a:ext cx="4592637" cy="4805362"/>
          </a:xfrm>
        </p:spPr>
        <p:txBody>
          <a:bodyPr>
            <a:normAutofit lnSpcReduction="10000"/>
          </a:bodyPr>
          <a:lstStyle/>
          <a:p>
            <a:pPr algn="l"/>
            <a:r>
              <a:rPr lang="en-US" dirty="0"/>
              <a:t>4. How do we </a:t>
            </a:r>
            <a:r>
              <a:rPr lang="en-US" i="1" u="sng" dirty="0"/>
              <a:t>try</a:t>
            </a:r>
            <a:r>
              <a:rPr lang="en-US" dirty="0"/>
              <a:t> and ensure safe docks in our localities with our existing facilities with no authority to enter the property to inspect?</a:t>
            </a:r>
          </a:p>
          <a:p>
            <a:pPr algn="l"/>
            <a:endParaRPr lang="en-US" dirty="0"/>
          </a:p>
          <a:p>
            <a:pPr algn="l"/>
            <a:r>
              <a:rPr lang="en-US" dirty="0"/>
              <a:t>    * Add dock electrical inspection requirements, performed by a licensed electrician on all short-term rentals.</a:t>
            </a:r>
          </a:p>
          <a:p>
            <a:pPr algn="l"/>
            <a:r>
              <a:rPr lang="en-US" dirty="0"/>
              <a:t>    * PR through social media, civic orgs., fire departments, Smith Mtn. Eagle, TV news ??</a:t>
            </a:r>
          </a:p>
          <a:p>
            <a:pPr algn="l"/>
            <a:r>
              <a:rPr lang="en-US" dirty="0"/>
              <a:t>    * Recommend inspections by a licensed electrician on the docks electrical system.</a:t>
            </a:r>
          </a:p>
          <a:p>
            <a:pPr algn="l"/>
            <a:r>
              <a:rPr lang="en-US" dirty="0"/>
              <a:t>    * Recommend upgrading system to current NEC article 555 requirements.</a:t>
            </a:r>
          </a:p>
          <a:p>
            <a:pPr algn="l"/>
            <a:endParaRPr lang="en-US" dirty="0"/>
          </a:p>
        </p:txBody>
      </p:sp>
      <p:pic>
        <p:nvPicPr>
          <p:cNvPr id="7" name="Content Placeholder 6">
            <a:extLst>
              <a:ext uri="{FF2B5EF4-FFF2-40B4-BE49-F238E27FC236}">
                <a16:creationId xmlns:a16="http://schemas.microsoft.com/office/drawing/2014/main" id="{7DB008E9-E9D0-C2CD-CE26-B349B44382B5}"/>
              </a:ext>
            </a:extLst>
          </p:cNvPr>
          <p:cNvPicPr>
            <a:picLocks noGrp="1" noChangeAspect="1"/>
          </p:cNvPicPr>
          <p:nvPr>
            <p:ph sz="quarter" idx="11"/>
          </p:nvPr>
        </p:nvPicPr>
        <p:blipFill>
          <a:blip r:embed="rId2"/>
          <a:stretch>
            <a:fillRect/>
          </a:stretch>
        </p:blipFill>
        <p:spPr>
          <a:xfrm>
            <a:off x="7979430" y="1556777"/>
            <a:ext cx="3002161" cy="4800600"/>
          </a:xfrm>
        </p:spPr>
      </p:pic>
      <p:sp>
        <p:nvSpPr>
          <p:cNvPr id="5" name="Slide Number Placeholder 4">
            <a:extLst>
              <a:ext uri="{FF2B5EF4-FFF2-40B4-BE49-F238E27FC236}">
                <a16:creationId xmlns:a16="http://schemas.microsoft.com/office/drawing/2014/main" id="{B98853FA-67E1-4E2D-44AB-FD706502B0FB}"/>
              </a:ext>
            </a:extLst>
          </p:cNvPr>
          <p:cNvSpPr>
            <a:spLocks noGrp="1"/>
          </p:cNvSpPr>
          <p:nvPr>
            <p:ph type="sldNum" sz="quarter" idx="15"/>
          </p:nvPr>
        </p:nvSpPr>
        <p:spPr/>
        <p:txBody>
          <a:bodyPr/>
          <a:lstStyle/>
          <a:p>
            <a:fld id="{18D65601-5AE2-46FC-B138-694DDD2B510D}" type="slidenum">
              <a:rPr lang="en-US" smtClean="0"/>
              <a:pPr/>
              <a:t>24</a:t>
            </a:fld>
            <a:endParaRPr lang="en-US" dirty="0"/>
          </a:p>
        </p:txBody>
      </p:sp>
    </p:spTree>
    <p:extLst>
      <p:ext uri="{BB962C8B-B14F-4D97-AF65-F5344CB8AC3E}">
        <p14:creationId xmlns:p14="http://schemas.microsoft.com/office/powerpoint/2010/main" val="3567309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0128-10B1-A5AB-90E0-8226DFA8945F}"/>
              </a:ext>
            </a:extLst>
          </p:cNvPr>
          <p:cNvSpPr>
            <a:spLocks noGrp="1"/>
          </p:cNvSpPr>
          <p:nvPr>
            <p:ph type="title"/>
          </p:nvPr>
        </p:nvSpPr>
        <p:spPr>
          <a:xfrm>
            <a:off x="1468815" y="503852"/>
            <a:ext cx="9150675" cy="1427585"/>
          </a:xfrm>
        </p:spPr>
        <p:txBody>
          <a:bodyPr anchor="ctr">
            <a:normAutofit/>
          </a:bodyPr>
          <a:lstStyle/>
          <a:p>
            <a:r>
              <a:rPr lang="en-US" dirty="0"/>
              <a:t>The End…. Questions??</a:t>
            </a:r>
          </a:p>
        </p:txBody>
      </p:sp>
      <p:pic>
        <p:nvPicPr>
          <p:cNvPr id="5" name="Content Placeholder 4">
            <a:extLst>
              <a:ext uri="{FF2B5EF4-FFF2-40B4-BE49-F238E27FC236}">
                <a16:creationId xmlns:a16="http://schemas.microsoft.com/office/drawing/2014/main" id="{087684DE-6A48-B2B1-F73F-E3D0C02E71C8}"/>
              </a:ext>
            </a:extLst>
          </p:cNvPr>
          <p:cNvPicPr>
            <a:picLocks noGrp="1" noChangeAspect="1"/>
          </p:cNvPicPr>
          <p:nvPr>
            <p:ph sz="quarter" idx="12"/>
          </p:nvPr>
        </p:nvPicPr>
        <p:blipFill>
          <a:blip r:embed="rId2"/>
          <a:srcRect t="1844" r="2" b="5970"/>
          <a:stretch/>
        </p:blipFill>
        <p:spPr>
          <a:xfrm>
            <a:off x="1450153" y="2108722"/>
            <a:ext cx="8552264" cy="4119463"/>
          </a:xfrm>
          <a:noFill/>
        </p:spPr>
      </p:pic>
      <p:sp>
        <p:nvSpPr>
          <p:cNvPr id="10" name="Slide Number Placeholder 3">
            <a:extLst>
              <a:ext uri="{FF2B5EF4-FFF2-40B4-BE49-F238E27FC236}">
                <a16:creationId xmlns:a16="http://schemas.microsoft.com/office/drawing/2014/main" id="{58F32E11-C0BE-A5FB-AC2F-7C605DE06871}"/>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25</a:t>
            </a:fld>
            <a:endParaRPr lang="en-US"/>
          </a:p>
        </p:txBody>
      </p:sp>
    </p:spTree>
    <p:extLst>
      <p:ext uri="{BB962C8B-B14F-4D97-AF65-F5344CB8AC3E}">
        <p14:creationId xmlns:p14="http://schemas.microsoft.com/office/powerpoint/2010/main" val="1098775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0FEFBF-60FD-0161-6F6E-89EE39389CEE}"/>
              </a:ext>
            </a:extLst>
          </p:cNvPr>
          <p:cNvSpPr>
            <a:spLocks noGrp="1"/>
          </p:cNvSpPr>
          <p:nvPr>
            <p:ph type="title"/>
          </p:nvPr>
        </p:nvSpPr>
        <p:spPr>
          <a:xfrm>
            <a:off x="1317614" y="690511"/>
            <a:ext cx="4964671" cy="5253089"/>
          </a:xfrm>
        </p:spPr>
        <p:txBody>
          <a:bodyPr anchor="b">
            <a:normAutofit/>
          </a:bodyPr>
          <a:lstStyle/>
          <a:p>
            <a:r>
              <a:rPr lang="en-ZA" sz="5400" dirty="0"/>
              <a:t>Our Code Resources</a:t>
            </a:r>
          </a:p>
        </p:txBody>
      </p:sp>
      <p:pic>
        <p:nvPicPr>
          <p:cNvPr id="19" name="Picture Placeholder 18">
            <a:extLst>
              <a:ext uri="{FF2B5EF4-FFF2-40B4-BE49-F238E27FC236}">
                <a16:creationId xmlns:a16="http://schemas.microsoft.com/office/drawing/2014/main" id="{9DCF4CBF-9D48-A896-8AF1-B6A7F65B831A}"/>
              </a:ext>
            </a:extLst>
          </p:cNvPr>
          <p:cNvPicPr>
            <a:picLocks noGrp="1" noChangeAspect="1"/>
          </p:cNvPicPr>
          <p:nvPr>
            <p:ph sz="quarter" idx="10"/>
          </p:nvPr>
        </p:nvPicPr>
        <p:blipFill>
          <a:blip r:embed="rId2"/>
          <a:stretch/>
        </p:blipFill>
        <p:spPr>
          <a:xfrm>
            <a:off x="6282286" y="1910191"/>
            <a:ext cx="4784372" cy="2813637"/>
          </a:xfrm>
          <a:noFill/>
        </p:spPr>
      </p:pic>
      <p:sp>
        <p:nvSpPr>
          <p:cNvPr id="2" name="TextBox 1">
            <a:extLst>
              <a:ext uri="{FF2B5EF4-FFF2-40B4-BE49-F238E27FC236}">
                <a16:creationId xmlns:a16="http://schemas.microsoft.com/office/drawing/2014/main" id="{02E79C30-EBB0-1977-D2E0-1A48ECEB1EE1}"/>
              </a:ext>
            </a:extLst>
          </p:cNvPr>
          <p:cNvSpPr txBox="1"/>
          <p:nvPr/>
        </p:nvSpPr>
        <p:spPr>
          <a:xfrm>
            <a:off x="6752492" y="4888523"/>
            <a:ext cx="1301262" cy="369332"/>
          </a:xfrm>
          <a:prstGeom prst="rect">
            <a:avLst/>
          </a:prstGeom>
          <a:noFill/>
        </p:spPr>
        <p:txBody>
          <a:bodyPr wrap="square" rtlCol="0">
            <a:spAutoFit/>
          </a:bodyPr>
          <a:lstStyle/>
          <a:p>
            <a:r>
              <a:rPr lang="en-US" dirty="0"/>
              <a:t>     VRC</a:t>
            </a:r>
          </a:p>
        </p:txBody>
      </p:sp>
      <p:sp>
        <p:nvSpPr>
          <p:cNvPr id="3" name="TextBox 2">
            <a:extLst>
              <a:ext uri="{FF2B5EF4-FFF2-40B4-BE49-F238E27FC236}">
                <a16:creationId xmlns:a16="http://schemas.microsoft.com/office/drawing/2014/main" id="{9BF7764D-C55F-03E6-5C66-37ABE2948B33}"/>
              </a:ext>
            </a:extLst>
          </p:cNvPr>
          <p:cNvSpPr txBox="1"/>
          <p:nvPr/>
        </p:nvSpPr>
        <p:spPr>
          <a:xfrm>
            <a:off x="9205546" y="4888523"/>
            <a:ext cx="1380392" cy="369332"/>
          </a:xfrm>
          <a:prstGeom prst="rect">
            <a:avLst/>
          </a:prstGeom>
          <a:noFill/>
        </p:spPr>
        <p:txBody>
          <a:bodyPr wrap="square" rtlCol="0">
            <a:spAutoFit/>
          </a:bodyPr>
          <a:lstStyle/>
          <a:p>
            <a:r>
              <a:rPr lang="en-US" dirty="0"/>
              <a:t>      NEC</a:t>
            </a:r>
          </a:p>
        </p:txBody>
      </p:sp>
    </p:spTree>
    <p:extLst>
      <p:ext uri="{BB962C8B-B14F-4D97-AF65-F5344CB8AC3E}">
        <p14:creationId xmlns:p14="http://schemas.microsoft.com/office/powerpoint/2010/main" val="342168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317614" y="690511"/>
            <a:ext cx="4964671" cy="5253089"/>
          </a:xfrm>
        </p:spPr>
        <p:txBody>
          <a:bodyPr anchor="b">
            <a:normAutofit fontScale="90000"/>
          </a:bodyPr>
          <a:lstStyle/>
          <a:p>
            <a:r>
              <a:rPr lang="en-US" sz="4200" dirty="0"/>
              <a:t>We mainly think of SML when dealing with docks even though we also have Leesville and Philpott Lakes in our jursidictions.</a:t>
            </a:r>
            <a:endParaRPr lang="en-ZA" sz="4200" dirty="0"/>
          </a:p>
        </p:txBody>
      </p:sp>
      <p:pic>
        <p:nvPicPr>
          <p:cNvPr id="5" name="Content Placeholder 4" descr="Map&#10;&#10;Description automatically generated">
            <a:extLst>
              <a:ext uri="{FF2B5EF4-FFF2-40B4-BE49-F238E27FC236}">
                <a16:creationId xmlns:a16="http://schemas.microsoft.com/office/drawing/2014/main" id="{B082E223-158E-AF3F-5881-B7829DB1AC54}"/>
              </a:ext>
            </a:extLst>
          </p:cNvPr>
          <p:cNvPicPr>
            <a:picLocks noGrp="1" noChangeAspect="1"/>
          </p:cNvPicPr>
          <p:nvPr>
            <p:ph sz="quarter" idx="10"/>
          </p:nvPr>
        </p:nvPicPr>
        <p:blipFill>
          <a:blip r:embed="rId2"/>
          <a:stretch>
            <a:fillRect/>
          </a:stretch>
        </p:blipFill>
        <p:spPr>
          <a:xfrm>
            <a:off x="6282286" y="1504929"/>
            <a:ext cx="5696168" cy="4314846"/>
          </a:xfrm>
          <a:prstGeom prst="rect">
            <a:avLst/>
          </a:prstGeom>
          <a:noFill/>
        </p:spPr>
      </p:pic>
      <p:sp>
        <p:nvSpPr>
          <p:cNvPr id="4" name="Slide Number Placeholder 3" hidden="1">
            <a:extLst>
              <a:ext uri="{FF2B5EF4-FFF2-40B4-BE49-F238E27FC236}">
                <a16:creationId xmlns:a16="http://schemas.microsoft.com/office/drawing/2014/main" id="{527C964F-E2D5-D8E7-C513-C47A7E409DF3}"/>
              </a:ext>
            </a:extLst>
          </p:cNvPr>
          <p:cNvSpPr>
            <a:spLocks noGrp="1"/>
          </p:cNvSpPr>
          <p:nvPr>
            <p:ph type="sldNum" sz="quarter" idx="4294967295"/>
          </p:nvPr>
        </p:nvSpPr>
        <p:spPr>
          <a:xfrm>
            <a:off x="412136" y="5943601"/>
            <a:ext cx="968983" cy="651912"/>
          </a:xfrm>
        </p:spPr>
        <p:txBody>
          <a:bodyPr/>
          <a:lstStyle/>
          <a:p>
            <a:pPr>
              <a:spcAft>
                <a:spcPts val="600"/>
              </a:spcAft>
            </a:pPr>
            <a:fld id="{18D65601-5AE2-46FC-B138-694DDD2B510D}" type="slidenum">
              <a:rPr lang="en-US" smtClean="0"/>
              <a:pPr>
                <a:spcAft>
                  <a:spcPts val="600"/>
                </a:spcAft>
              </a:pPr>
              <a:t>4</a:t>
            </a:fld>
            <a:endParaRPr lang="en-US" dirty="0"/>
          </a:p>
        </p:txBody>
      </p:sp>
    </p:spTree>
    <p:extLst>
      <p:ext uri="{BB962C8B-B14F-4D97-AF65-F5344CB8AC3E}">
        <p14:creationId xmlns:p14="http://schemas.microsoft.com/office/powerpoint/2010/main" val="2906152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400D-835D-0A87-F885-2DEE02B0D50D}"/>
              </a:ext>
            </a:extLst>
          </p:cNvPr>
          <p:cNvSpPr>
            <a:spLocks noGrp="1"/>
          </p:cNvSpPr>
          <p:nvPr>
            <p:ph type="title"/>
          </p:nvPr>
        </p:nvSpPr>
        <p:spPr>
          <a:xfrm>
            <a:off x="1468815" y="503852"/>
            <a:ext cx="9150675" cy="1427585"/>
          </a:xfrm>
        </p:spPr>
        <p:txBody>
          <a:bodyPr anchor="ctr">
            <a:normAutofit/>
          </a:bodyPr>
          <a:lstStyle/>
          <a:p>
            <a:r>
              <a:rPr lang="en-US" dirty="0"/>
              <a:t>What is ESD or Electric Shock Drowning?</a:t>
            </a:r>
          </a:p>
        </p:txBody>
      </p:sp>
      <p:sp>
        <p:nvSpPr>
          <p:cNvPr id="7" name="Content Placeholder 2">
            <a:extLst>
              <a:ext uri="{FF2B5EF4-FFF2-40B4-BE49-F238E27FC236}">
                <a16:creationId xmlns:a16="http://schemas.microsoft.com/office/drawing/2014/main" id="{B25955AF-37B0-3BDE-C026-68D2079BD498}"/>
              </a:ext>
            </a:extLst>
          </p:cNvPr>
          <p:cNvSpPr>
            <a:spLocks noGrp="1"/>
          </p:cNvSpPr>
          <p:nvPr>
            <p:ph sz="quarter" idx="12"/>
          </p:nvPr>
        </p:nvSpPr>
        <p:spPr>
          <a:xfrm>
            <a:off x="1450153" y="2108722"/>
            <a:ext cx="8552264" cy="4119463"/>
          </a:xfrm>
        </p:spPr>
        <p:txBody>
          <a:bodyPr>
            <a:normAutofit/>
          </a:bodyPr>
          <a:lstStyle/>
          <a:p>
            <a:pPr>
              <a:lnSpc>
                <a:spcPct val="90000"/>
              </a:lnSpc>
            </a:pPr>
            <a:r>
              <a:rPr lang="en-US" sz="1600" b="0" i="0" dirty="0">
                <a:effectLst/>
                <a:highlight>
                  <a:srgbClr val="FFFFFF"/>
                </a:highlight>
              </a:rPr>
              <a:t>Electric Shock Drowning (ESD) is the result of the passage of a typically low-level AC current through the body with sufficient force to cause skeletal muscular paralysis, rendering the victim unable to help himself / herself, while immersed in fresh water, eventually resulting in drowning of the victim.  Higher levels of AC current in the water will also result in electrocution.  Electric Shock Drowning (ESD) has become the catch all phrase that encompasses all in-water shock casualties and fatalities.</a:t>
            </a:r>
            <a:br>
              <a:rPr lang="en-US" sz="1600" dirty="0"/>
            </a:br>
            <a:br>
              <a:rPr lang="en-US" sz="1600" dirty="0"/>
            </a:br>
            <a:r>
              <a:rPr lang="en-US" sz="1600" b="0" i="0" dirty="0">
                <a:effectLst/>
                <a:highlight>
                  <a:srgbClr val="FFFFFF"/>
                </a:highlight>
              </a:rPr>
              <a:t>Although Electric Shock Drowning can occur virtually in any location where electricity is provided near water, the majority of Electric Shock Drowning deaths have occurred in public and private marinas and docks.  The typical victim of Electric Shock Drowning is a child swimming in or around a marina or dock where electricity is present.  The electricity that enters the water and causes Electric Shock Drowning originates from the wiring of the dock or marina, or from boats that are connected to the marina’s or dock’s power supply.</a:t>
            </a:r>
            <a:br>
              <a:rPr lang="en-US" sz="1600" dirty="0"/>
            </a:br>
            <a:br>
              <a:rPr lang="en-US" sz="1600" dirty="0"/>
            </a:br>
            <a:r>
              <a:rPr lang="en-US" sz="1600" b="0" i="0" dirty="0">
                <a:effectLst/>
                <a:highlight>
                  <a:srgbClr val="FFFFFF"/>
                </a:highlight>
              </a:rPr>
              <a:t>Would you consider stepping into a bathtub or swimming pool with a hair dryer?  Think of the boat as the hairdryer.  If an electric fault occurs on a boat while it is connected to a marina’s or dock’s shore power and the boat or marina is not properly wired to meet current ABYC and NFPA standards, the water surrounding the boat will become electrified.</a:t>
            </a:r>
            <a:endParaRPr lang="en-US" sz="1600" dirty="0"/>
          </a:p>
        </p:txBody>
      </p:sp>
      <p:sp>
        <p:nvSpPr>
          <p:cNvPr id="12" name="Slide Number Placeholder 3">
            <a:extLst>
              <a:ext uri="{FF2B5EF4-FFF2-40B4-BE49-F238E27FC236}">
                <a16:creationId xmlns:a16="http://schemas.microsoft.com/office/drawing/2014/main" id="{4FA0D9F6-D88D-B448-19F5-A448292E7E71}"/>
              </a:ext>
            </a:extLst>
          </p:cNvPr>
          <p:cNvSpPr>
            <a:spLocks noGrp="1"/>
          </p:cNvSpPr>
          <p:nvPr>
            <p:ph type="sldNum" sz="quarter" idx="15"/>
          </p:nvPr>
        </p:nvSpPr>
        <p:spPr>
          <a:xfrm>
            <a:off x="412136" y="5943601"/>
            <a:ext cx="968983" cy="651912"/>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a:t>
            </a:fld>
            <a:endParaRPr kumimoji="0" lang="en-US" sz="1200" b="1" i="0" u="none" strike="noStrike" kern="1200" cap="none" spc="150" normalizeH="0" baseline="0" noProof="0" dirty="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4262181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3F2ED-ACAA-BFC6-F77A-0DA4D5D789B0}"/>
              </a:ext>
            </a:extLst>
          </p:cNvPr>
          <p:cNvSpPr>
            <a:spLocks noGrp="1"/>
          </p:cNvSpPr>
          <p:nvPr>
            <p:ph type="title"/>
          </p:nvPr>
        </p:nvSpPr>
        <p:spPr/>
        <p:txBody>
          <a:bodyPr/>
          <a:lstStyle/>
          <a:p>
            <a:r>
              <a:rPr lang="en-US" dirty="0"/>
              <a:t>What About Subdivision and Home Lakes or Ponds?</a:t>
            </a:r>
          </a:p>
        </p:txBody>
      </p:sp>
      <p:sp>
        <p:nvSpPr>
          <p:cNvPr id="4" name="Slide Number Placeholder 3">
            <a:extLst>
              <a:ext uri="{FF2B5EF4-FFF2-40B4-BE49-F238E27FC236}">
                <a16:creationId xmlns:a16="http://schemas.microsoft.com/office/drawing/2014/main" id="{5CB49F2C-044C-E6AA-EB6D-ECB94F945A0A}"/>
              </a:ext>
            </a:extLst>
          </p:cNvPr>
          <p:cNvSpPr>
            <a:spLocks noGrp="1"/>
          </p:cNvSpPr>
          <p:nvPr>
            <p:ph type="sldNum" sz="quarter" idx="15"/>
          </p:nvPr>
        </p:nvSpPr>
        <p:spPr/>
        <p:txBody>
          <a:bodyPr/>
          <a:lstStyle/>
          <a:p>
            <a:fld id="{18D65601-5AE2-46FC-B138-694DDD2B510D}" type="slidenum">
              <a:rPr lang="en-US" smtClean="0"/>
              <a:pPr/>
              <a:t>6</a:t>
            </a:fld>
            <a:endParaRPr lang="en-US" dirty="0"/>
          </a:p>
        </p:txBody>
      </p:sp>
      <p:pic>
        <p:nvPicPr>
          <p:cNvPr id="5" name="Content Placeholder 4">
            <a:extLst>
              <a:ext uri="{FF2B5EF4-FFF2-40B4-BE49-F238E27FC236}">
                <a16:creationId xmlns:a16="http://schemas.microsoft.com/office/drawing/2014/main" id="{FCD44B45-0FA9-3CBC-C3DA-4891A72BA1F0}"/>
              </a:ext>
            </a:extLst>
          </p:cNvPr>
          <p:cNvPicPr>
            <a:picLocks noGrp="1" noChangeAspect="1"/>
          </p:cNvPicPr>
          <p:nvPr>
            <p:ph sz="quarter" idx="12"/>
          </p:nvPr>
        </p:nvPicPr>
        <p:blipFill>
          <a:blip r:embed="rId2"/>
          <a:stretch>
            <a:fillRect/>
          </a:stretch>
        </p:blipFill>
        <p:spPr>
          <a:xfrm>
            <a:off x="1468816" y="2108200"/>
            <a:ext cx="4627184" cy="4119563"/>
          </a:xfrm>
          <a:prstGeom prst="rect">
            <a:avLst/>
          </a:prstGeom>
        </p:spPr>
      </p:pic>
      <p:pic>
        <p:nvPicPr>
          <p:cNvPr id="6" name="Picture 5">
            <a:extLst>
              <a:ext uri="{FF2B5EF4-FFF2-40B4-BE49-F238E27FC236}">
                <a16:creationId xmlns:a16="http://schemas.microsoft.com/office/drawing/2014/main" id="{F0E48F36-CCBD-29C2-282E-D6E8557C873A}"/>
              </a:ext>
            </a:extLst>
          </p:cNvPr>
          <p:cNvPicPr>
            <a:picLocks noChangeAspect="1"/>
          </p:cNvPicPr>
          <p:nvPr/>
        </p:nvPicPr>
        <p:blipFill>
          <a:blip r:embed="rId3"/>
          <a:stretch>
            <a:fillRect/>
          </a:stretch>
        </p:blipFill>
        <p:spPr>
          <a:xfrm>
            <a:off x="7012731" y="2108201"/>
            <a:ext cx="4627184" cy="4119562"/>
          </a:xfrm>
          <a:prstGeom prst="rect">
            <a:avLst/>
          </a:prstGeom>
        </p:spPr>
      </p:pic>
    </p:spTree>
    <p:extLst>
      <p:ext uri="{BB962C8B-B14F-4D97-AF65-F5344CB8AC3E}">
        <p14:creationId xmlns:p14="http://schemas.microsoft.com/office/powerpoint/2010/main" val="4261505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C15354-374E-4710-792F-592E588BAAE2}"/>
              </a:ext>
            </a:extLst>
          </p:cNvPr>
          <p:cNvSpPr>
            <a:spLocks noGrp="1"/>
          </p:cNvSpPr>
          <p:nvPr>
            <p:ph type="title"/>
          </p:nvPr>
        </p:nvSpPr>
        <p:spPr>
          <a:xfrm>
            <a:off x="1317614" y="690511"/>
            <a:ext cx="4964671" cy="5253089"/>
          </a:xfrm>
        </p:spPr>
        <p:txBody>
          <a:bodyPr anchor="b">
            <a:normAutofit/>
          </a:bodyPr>
          <a:lstStyle/>
          <a:p>
            <a:r>
              <a:rPr lang="en-US" sz="3300" dirty="0"/>
              <a:t>The answer is NO, it does not. Electric Shock drowning can occur anywhere there is water and electricity. This is one reason that the 2017 NEC Article 555.1 added </a:t>
            </a:r>
            <a:r>
              <a:rPr lang="en-US" sz="3300" u="sng" dirty="0"/>
              <a:t>“one-family dwellings, two-family dwellings, multi-family dwellings.”</a:t>
            </a:r>
            <a:endParaRPr lang="en-ZA" sz="3300" u="sng" dirty="0"/>
          </a:p>
        </p:txBody>
      </p:sp>
      <p:pic>
        <p:nvPicPr>
          <p:cNvPr id="7" name="Content Placeholder 6">
            <a:extLst>
              <a:ext uri="{FF2B5EF4-FFF2-40B4-BE49-F238E27FC236}">
                <a16:creationId xmlns:a16="http://schemas.microsoft.com/office/drawing/2014/main" id="{F43A720F-342F-8AE3-0991-2AAB9E00532F}"/>
              </a:ext>
            </a:extLst>
          </p:cNvPr>
          <p:cNvPicPr>
            <a:picLocks noGrp="1" noChangeAspect="1"/>
          </p:cNvPicPr>
          <p:nvPr>
            <p:ph sz="quarter" idx="10"/>
          </p:nvPr>
        </p:nvPicPr>
        <p:blipFill>
          <a:blip r:embed="rId2"/>
          <a:stretch>
            <a:fillRect/>
          </a:stretch>
        </p:blipFill>
        <p:spPr>
          <a:xfrm>
            <a:off x="6916220" y="1926507"/>
            <a:ext cx="4784725" cy="2613196"/>
          </a:xfrm>
        </p:spPr>
      </p:pic>
      <p:sp>
        <p:nvSpPr>
          <p:cNvPr id="5" name="Slide Number Placeholder 4" hidden="1">
            <a:extLst>
              <a:ext uri="{FF2B5EF4-FFF2-40B4-BE49-F238E27FC236}">
                <a16:creationId xmlns:a16="http://schemas.microsoft.com/office/drawing/2014/main" id="{25756543-DA8C-CEE2-0E13-19DE61C1349B}"/>
              </a:ext>
            </a:extLst>
          </p:cNvPr>
          <p:cNvSpPr>
            <a:spLocks noGrp="1"/>
          </p:cNvSpPr>
          <p:nvPr>
            <p:ph type="sldNum" sz="quarter" idx="4294967295"/>
          </p:nvPr>
        </p:nvSpPr>
        <p:spPr>
          <a:xfrm>
            <a:off x="412136" y="5943601"/>
            <a:ext cx="968983" cy="651912"/>
          </a:xfrm>
        </p:spPr>
        <p:txBody>
          <a:bodyPr/>
          <a:lstStyle/>
          <a:p>
            <a:pPr>
              <a:spcAft>
                <a:spcPts val="600"/>
              </a:spcAft>
            </a:pPr>
            <a:fld id="{18D65601-5AE2-46FC-B138-694DDD2B510D}" type="slidenum">
              <a:rPr lang="en-US" smtClean="0"/>
              <a:pPr>
                <a:spcAft>
                  <a:spcPts val="600"/>
                </a:spcAft>
              </a:pPr>
              <a:t>7</a:t>
            </a:fld>
            <a:endParaRPr lang="en-US" dirty="0"/>
          </a:p>
        </p:txBody>
      </p:sp>
      <p:sp>
        <p:nvSpPr>
          <p:cNvPr id="8" name="Arrow: Down 7">
            <a:extLst>
              <a:ext uri="{FF2B5EF4-FFF2-40B4-BE49-F238E27FC236}">
                <a16:creationId xmlns:a16="http://schemas.microsoft.com/office/drawing/2014/main" id="{8A5CA18D-FC19-B16E-6B20-C7B64F0726FA}"/>
              </a:ext>
            </a:extLst>
          </p:cNvPr>
          <p:cNvSpPr/>
          <p:nvPr/>
        </p:nvSpPr>
        <p:spPr>
          <a:xfrm>
            <a:off x="7697755" y="690511"/>
            <a:ext cx="494523" cy="1119628"/>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Arrow: Up-Down 8">
            <a:extLst>
              <a:ext uri="{FF2B5EF4-FFF2-40B4-BE49-F238E27FC236}">
                <a16:creationId xmlns:a16="http://schemas.microsoft.com/office/drawing/2014/main" id="{C721A1E2-5A62-3BF4-F004-20680387B10F}"/>
              </a:ext>
            </a:extLst>
          </p:cNvPr>
          <p:cNvSpPr/>
          <p:nvPr/>
        </p:nvSpPr>
        <p:spPr>
          <a:xfrm>
            <a:off x="8677469" y="4665306"/>
            <a:ext cx="447870" cy="615821"/>
          </a:xfrm>
          <a:prstGeom prst="up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4A307FC-2A77-FE65-8511-39406A81CC3B}"/>
              </a:ext>
            </a:extLst>
          </p:cNvPr>
          <p:cNvSpPr txBox="1"/>
          <p:nvPr/>
        </p:nvSpPr>
        <p:spPr>
          <a:xfrm>
            <a:off x="7438292" y="5433646"/>
            <a:ext cx="3631223" cy="923330"/>
          </a:xfrm>
          <a:prstGeom prst="rect">
            <a:avLst/>
          </a:prstGeom>
          <a:noFill/>
        </p:spPr>
        <p:txBody>
          <a:bodyPr wrap="square" rtlCol="0">
            <a:spAutoFit/>
          </a:bodyPr>
          <a:lstStyle/>
          <a:p>
            <a:r>
              <a:rPr lang="en-US" dirty="0"/>
              <a:t>As recent as the 2014 NEC, these were specifically exempted.</a:t>
            </a:r>
          </a:p>
        </p:txBody>
      </p:sp>
    </p:spTree>
    <p:extLst>
      <p:ext uri="{BB962C8B-B14F-4D97-AF65-F5344CB8AC3E}">
        <p14:creationId xmlns:p14="http://schemas.microsoft.com/office/powerpoint/2010/main" val="2302010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4A87-68B4-F0D2-CAA6-64A91605C441}"/>
              </a:ext>
            </a:extLst>
          </p:cNvPr>
          <p:cNvSpPr>
            <a:spLocks noGrp="1"/>
          </p:cNvSpPr>
          <p:nvPr>
            <p:ph type="title"/>
          </p:nvPr>
        </p:nvSpPr>
        <p:spPr>
          <a:xfrm>
            <a:off x="1455583" y="737115"/>
            <a:ext cx="4640418" cy="5407091"/>
          </a:xfrm>
        </p:spPr>
        <p:txBody>
          <a:bodyPr anchor="ctr">
            <a:normAutofit/>
          </a:bodyPr>
          <a:lstStyle/>
          <a:p>
            <a:pPr fontAlgn="base"/>
            <a:r>
              <a:rPr lang="en-US" sz="2000" b="0" i="0" dirty="0">
                <a:effectLst/>
                <a:highlight>
                  <a:srgbClr val="FFFFFF"/>
                </a:highlight>
              </a:rPr>
              <a:t>SMITH MOUNTAIN LAKE, Va. (</a:t>
            </a:r>
            <a:r>
              <a:rPr lang="en-US" sz="2000" b="0" i="0" u="none" strike="noStrike" dirty="0">
                <a:effectLst/>
                <a:highlight>
                  <a:srgbClr val="FFFFFF"/>
                </a:highlight>
                <a:hlinkClick r:id="rId2"/>
              </a:rPr>
              <a:t>WFXR</a:t>
            </a:r>
            <a:r>
              <a:rPr lang="en-US" sz="2000" b="0" i="0" dirty="0">
                <a:effectLst/>
                <a:highlight>
                  <a:srgbClr val="FFFFFF"/>
                </a:highlight>
              </a:rPr>
              <a:t>) – The Bedford County Sheriff’s Office says one person was killed and two more suffered minor injuries during an outing at Smith Mountain Lake on July 4.</a:t>
            </a:r>
            <a:br>
              <a:rPr lang="en-US" sz="2000" b="0" i="0" dirty="0">
                <a:effectLst/>
                <a:highlight>
                  <a:srgbClr val="FFFFFF"/>
                </a:highlight>
              </a:rPr>
            </a:br>
            <a:r>
              <a:rPr lang="en-US" sz="2000" b="0" i="0" dirty="0">
                <a:effectLst/>
                <a:highlight>
                  <a:srgbClr val="FFFFFF"/>
                </a:highlight>
              </a:rPr>
              <a:t>Details remain limited; however, Bedford County Sheriff’s Office told WFXR that three people at a private home with a dock were gathering with family and friends when the incident occurred.</a:t>
            </a:r>
            <a:br>
              <a:rPr lang="en-US" sz="2000" b="0" i="0" dirty="0">
                <a:effectLst/>
                <a:highlight>
                  <a:srgbClr val="FFFFFF"/>
                </a:highlight>
              </a:rPr>
            </a:br>
            <a:r>
              <a:rPr lang="en-US" sz="2000" b="0" i="0" dirty="0">
                <a:effectLst/>
                <a:highlight>
                  <a:srgbClr val="FFFFFF"/>
                </a:highlight>
              </a:rPr>
              <a:t>Witnesses at the scene told deputies they saw the victim was in distress. The two juveniles then entered the water in a rescue attempt and they also immediately began to feel shocked.</a:t>
            </a:r>
            <a:br>
              <a:rPr lang="en-US" sz="2000" b="0" i="0" dirty="0">
                <a:effectLst/>
                <a:highlight>
                  <a:srgbClr val="FFFFFF"/>
                </a:highlight>
              </a:rPr>
            </a:br>
            <a:endParaRPr lang="en-US" sz="2000" dirty="0"/>
          </a:p>
        </p:txBody>
      </p:sp>
      <p:pic>
        <p:nvPicPr>
          <p:cNvPr id="4" name="Content Placeholder 3" descr="A person holding a device with a red string&#10;&#10;Description automatically generated">
            <a:extLst>
              <a:ext uri="{FF2B5EF4-FFF2-40B4-BE49-F238E27FC236}">
                <a16:creationId xmlns:a16="http://schemas.microsoft.com/office/drawing/2014/main" id="{9AED2806-0ED9-42A9-F382-48A7315C9A01}"/>
              </a:ext>
            </a:extLst>
          </p:cNvPr>
          <p:cNvPicPr>
            <a:picLocks noGrp="1" noChangeAspect="1"/>
          </p:cNvPicPr>
          <p:nvPr>
            <p:ph sz="quarter" idx="12"/>
          </p:nvPr>
        </p:nvPicPr>
        <p:blipFill>
          <a:blip r:embed="rId3"/>
          <a:stretch>
            <a:fillRect/>
          </a:stretch>
        </p:blipFill>
        <p:spPr>
          <a:xfrm rot="5400000">
            <a:off x="5910263" y="1412479"/>
            <a:ext cx="5407025" cy="4055268"/>
          </a:xfrm>
        </p:spPr>
      </p:pic>
      <p:sp>
        <p:nvSpPr>
          <p:cNvPr id="9" name="Slide Number Placeholder 3">
            <a:extLst>
              <a:ext uri="{FF2B5EF4-FFF2-40B4-BE49-F238E27FC236}">
                <a16:creationId xmlns:a16="http://schemas.microsoft.com/office/drawing/2014/main" id="{59D09B31-F7F7-9090-7A04-583F04FA1A15}"/>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8</a:t>
            </a:fld>
            <a:endParaRPr lang="en-US" dirty="0"/>
          </a:p>
        </p:txBody>
      </p:sp>
      <p:sp>
        <p:nvSpPr>
          <p:cNvPr id="5" name="TextBox 4">
            <a:extLst>
              <a:ext uri="{FF2B5EF4-FFF2-40B4-BE49-F238E27FC236}">
                <a16:creationId xmlns:a16="http://schemas.microsoft.com/office/drawing/2014/main" id="{DD0CE5BA-DFB3-AFFF-1EC6-B087A4C598D0}"/>
              </a:ext>
            </a:extLst>
          </p:cNvPr>
          <p:cNvSpPr txBox="1"/>
          <p:nvPr/>
        </p:nvSpPr>
        <p:spPr>
          <a:xfrm>
            <a:off x="1455583" y="186612"/>
            <a:ext cx="9185827" cy="369332"/>
          </a:xfrm>
          <a:prstGeom prst="rect">
            <a:avLst/>
          </a:prstGeom>
          <a:noFill/>
        </p:spPr>
        <p:txBody>
          <a:bodyPr wrap="square" rtlCol="0">
            <a:spAutoFit/>
          </a:bodyPr>
          <a:lstStyle/>
          <a:p>
            <a:r>
              <a:rPr lang="en-US" b="1" i="1" dirty="0"/>
              <a:t>Headlines we never want to see……………………….</a:t>
            </a:r>
          </a:p>
        </p:txBody>
      </p:sp>
    </p:spTree>
    <p:extLst>
      <p:ext uri="{BB962C8B-B14F-4D97-AF65-F5344CB8AC3E}">
        <p14:creationId xmlns:p14="http://schemas.microsoft.com/office/powerpoint/2010/main" val="41747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5" y="503852"/>
            <a:ext cx="9150675" cy="1427585"/>
          </a:xfrm>
        </p:spPr>
        <p:txBody>
          <a:bodyPr anchor="ctr">
            <a:normAutofit/>
          </a:bodyPr>
          <a:lstStyle/>
          <a:p>
            <a:r>
              <a:rPr lang="en-US" sz="3100" dirty="0"/>
              <a:t>So, how does electricity get in the water?</a:t>
            </a:r>
            <a:br>
              <a:rPr lang="en-US" sz="3100" dirty="0"/>
            </a:br>
            <a:br>
              <a:rPr lang="en-US" sz="3100" dirty="0"/>
            </a:br>
            <a:endParaRPr lang="en-ZA" sz="3100" dirty="0"/>
          </a:p>
        </p:txBody>
      </p:sp>
      <p:sp>
        <p:nvSpPr>
          <p:cNvPr id="1031" name="Slide Number Placeholder 3">
            <a:extLst>
              <a:ext uri="{FF2B5EF4-FFF2-40B4-BE49-F238E27FC236}">
                <a16:creationId xmlns:a16="http://schemas.microsoft.com/office/drawing/2014/main" id="{226136FD-8388-ED9D-F52C-42D13F397165}"/>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9</a:t>
            </a:fld>
            <a:endParaRPr lang="en-US" dirty="0"/>
          </a:p>
        </p:txBody>
      </p:sp>
      <p:sp>
        <p:nvSpPr>
          <p:cNvPr id="2" name="Slide Number Placeholder 1">
            <a:extLst>
              <a:ext uri="{FF2B5EF4-FFF2-40B4-BE49-F238E27FC236}">
                <a16:creationId xmlns:a16="http://schemas.microsoft.com/office/drawing/2014/main" id="{C1D94129-1999-7159-E6E3-7D6C478655BD}"/>
              </a:ext>
            </a:extLst>
          </p:cNvPr>
          <p:cNvSpPr>
            <a:spLocks/>
          </p:cNvSpPr>
          <p:nvPr/>
        </p:nvSpPr>
        <p:spPr>
          <a:xfrm>
            <a:off x="1450153" y="5097282"/>
            <a:ext cx="774833" cy="521292"/>
          </a:xfrm>
          <a:prstGeom prst="rect">
            <a:avLst/>
          </a:prstGeom>
        </p:spPr>
        <p:txBody>
          <a:bodyPr/>
          <a:lstStyle/>
          <a:p>
            <a:pPr defTabSz="722376">
              <a:spcAft>
                <a:spcPts val="600"/>
              </a:spcAft>
            </a:pPr>
            <a:fld id="{18D65601-5AE2-46FC-B138-694DDD2B510D}" type="slidenum">
              <a:rPr lang="en-US" sz="1422" kern="1200">
                <a:solidFill>
                  <a:schemeClr val="tx1"/>
                </a:solidFill>
                <a:latin typeface="+mn-lt"/>
                <a:ea typeface="+mn-ea"/>
                <a:cs typeface="+mn-cs"/>
              </a:rPr>
              <a:pPr defTabSz="722376">
                <a:spcAft>
                  <a:spcPts val="600"/>
                </a:spcAft>
              </a:pPr>
              <a:t>9</a:t>
            </a:fld>
            <a:endParaRPr lang="en-US" dirty="0"/>
          </a:p>
        </p:txBody>
      </p:sp>
      <p:pic>
        <p:nvPicPr>
          <p:cNvPr id="1026" name="Picture 2" descr="Street utility pole with distribution transformer">
            <a:extLst>
              <a:ext uri="{FF2B5EF4-FFF2-40B4-BE49-F238E27FC236}">
                <a16:creationId xmlns:a16="http://schemas.microsoft.com/office/drawing/2014/main" id="{40D25400-6E8E-CCFC-7FD2-7A82B4F94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2" r="2142"/>
          <a:stretch>
            <a:fillRect/>
          </a:stretch>
        </p:blipFill>
        <p:spPr bwMode="auto">
          <a:xfrm>
            <a:off x="981071" y="2341985"/>
            <a:ext cx="5014102" cy="3494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DAEBF2E-7370-FE0E-D85F-BD888CBEB679}"/>
              </a:ext>
            </a:extLst>
          </p:cNvPr>
          <p:cNvSpPr txBox="1"/>
          <p:nvPr/>
        </p:nvSpPr>
        <p:spPr>
          <a:xfrm>
            <a:off x="2297888" y="1620262"/>
            <a:ext cx="3672435" cy="311175"/>
          </a:xfrm>
          <a:prstGeom prst="rect">
            <a:avLst/>
          </a:prstGeom>
          <a:noFill/>
        </p:spPr>
        <p:txBody>
          <a:bodyPr wrap="square" rtlCol="0">
            <a:spAutoFit/>
          </a:bodyPr>
          <a:lstStyle/>
          <a:p>
            <a:pPr defTabSz="722376">
              <a:spcAft>
                <a:spcPts val="600"/>
              </a:spcAft>
            </a:pPr>
            <a:r>
              <a:rPr lang="en-US" sz="1422" kern="1200" dirty="0">
                <a:solidFill>
                  <a:schemeClr val="tx1"/>
                </a:solidFill>
                <a:latin typeface="+mn-lt"/>
                <a:ea typeface="+mn-ea"/>
                <a:cs typeface="+mn-cs"/>
              </a:rPr>
              <a:t>Utility provider stray voltage issues:</a:t>
            </a:r>
            <a:endParaRPr lang="en-US" dirty="0"/>
          </a:p>
        </p:txBody>
      </p:sp>
      <p:pic>
        <p:nvPicPr>
          <p:cNvPr id="9" name="Content Placeholder 8" descr="A picture containing water, tree, outdoor, boat&#10;&#10;Description automatically generated">
            <a:extLst>
              <a:ext uri="{FF2B5EF4-FFF2-40B4-BE49-F238E27FC236}">
                <a16:creationId xmlns:a16="http://schemas.microsoft.com/office/drawing/2014/main" id="{B2C15968-485B-99F8-3258-EF56DCDE3C21}"/>
              </a:ext>
            </a:extLst>
          </p:cNvPr>
          <p:cNvPicPr>
            <a:picLocks noChangeAspect="1"/>
          </p:cNvPicPr>
          <p:nvPr/>
        </p:nvPicPr>
        <p:blipFill>
          <a:blip r:embed="rId3"/>
          <a:stretch>
            <a:fillRect/>
          </a:stretch>
        </p:blipFill>
        <p:spPr>
          <a:xfrm>
            <a:off x="6137080" y="2341985"/>
            <a:ext cx="5260222" cy="3482675"/>
          </a:xfrm>
          <a:prstGeom prst="rect">
            <a:avLst/>
          </a:prstGeom>
        </p:spPr>
      </p:pic>
      <p:sp>
        <p:nvSpPr>
          <p:cNvPr id="10" name="TextBox 9">
            <a:extLst>
              <a:ext uri="{FF2B5EF4-FFF2-40B4-BE49-F238E27FC236}">
                <a16:creationId xmlns:a16="http://schemas.microsoft.com/office/drawing/2014/main" id="{ED8C49DC-BE27-ECA1-6FED-BE4B23E76A9D}"/>
              </a:ext>
            </a:extLst>
          </p:cNvPr>
          <p:cNvSpPr txBox="1"/>
          <p:nvPr/>
        </p:nvSpPr>
        <p:spPr>
          <a:xfrm>
            <a:off x="6861585" y="1620262"/>
            <a:ext cx="3861600" cy="311175"/>
          </a:xfrm>
          <a:prstGeom prst="rect">
            <a:avLst/>
          </a:prstGeom>
          <a:noFill/>
        </p:spPr>
        <p:txBody>
          <a:bodyPr wrap="square" rtlCol="0">
            <a:spAutoFit/>
          </a:bodyPr>
          <a:lstStyle/>
          <a:p>
            <a:pPr defTabSz="722376">
              <a:spcAft>
                <a:spcPts val="600"/>
              </a:spcAft>
            </a:pPr>
            <a:r>
              <a:rPr lang="en-US" sz="1422" kern="1200" dirty="0">
                <a:solidFill>
                  <a:schemeClr val="tx1"/>
                </a:solidFill>
                <a:latin typeface="+mn-lt"/>
                <a:ea typeface="+mn-ea"/>
                <a:cs typeface="+mn-cs"/>
              </a:rPr>
              <a:t>Faulty on-premises wiring issues:</a:t>
            </a:r>
            <a:endParaRPr lang="en-US" dirty="0"/>
          </a:p>
        </p:txBody>
      </p:sp>
    </p:spTree>
    <p:extLst>
      <p:ext uri="{BB962C8B-B14F-4D97-AF65-F5344CB8AC3E}">
        <p14:creationId xmlns:p14="http://schemas.microsoft.com/office/powerpoint/2010/main" val="8225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LeafVTI">
  <a:themeElements>
    <a:clrScheme name="AnalogousFromDarkSeedRightStep">
      <a:dk1>
        <a:srgbClr val="000000"/>
      </a:dk1>
      <a:lt1>
        <a:srgbClr val="FFFFFF"/>
      </a:lt1>
      <a:dk2>
        <a:srgbClr val="1C311C"/>
      </a:dk2>
      <a:lt2>
        <a:srgbClr val="F3F0F3"/>
      </a:lt2>
      <a:accent1>
        <a:srgbClr val="47B54A"/>
      </a:accent1>
      <a:accent2>
        <a:srgbClr val="3BB16F"/>
      </a:accent2>
      <a:accent3>
        <a:srgbClr val="45B0A1"/>
      </a:accent3>
      <a:accent4>
        <a:srgbClr val="3B91B1"/>
      </a:accent4>
      <a:accent5>
        <a:srgbClr val="4D71C3"/>
      </a:accent5>
      <a:accent6>
        <a:srgbClr val="5549B7"/>
      </a:accent6>
      <a:hlink>
        <a:srgbClr val="BA7F3E"/>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docProps/app.xml><?xml version="1.0" encoding="utf-8"?>
<Properties xmlns="http://schemas.openxmlformats.org/officeDocument/2006/extended-properties" xmlns:vt="http://schemas.openxmlformats.org/officeDocument/2006/docPropsVTypes">
  <TotalTime>284</TotalTime>
  <Words>1597</Words>
  <Application>Microsoft Office PowerPoint</Application>
  <PresentationFormat>Widescreen</PresentationFormat>
  <Paragraphs>89</Paragraphs>
  <Slides>25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Avenir Next LT Pro Light</vt:lpstr>
      <vt:lpstr>Rockwell Nova Light</vt:lpstr>
      <vt:lpstr>Tisa Offc Serif Pro</vt:lpstr>
      <vt:lpstr>Univers Light</vt:lpstr>
      <vt:lpstr>Wingdings</vt:lpstr>
      <vt:lpstr>LeafVTI</vt:lpstr>
      <vt:lpstr>Custom</vt:lpstr>
      <vt:lpstr>Franklin County Building Inspections Department</vt:lpstr>
      <vt:lpstr>“A collaborative effort between three localities and private sector electrical contractors to provide uniformity with inspections for residential docks, striving to ensure safe, code compliant electrical installations”. </vt:lpstr>
      <vt:lpstr>Our Code Resources</vt:lpstr>
      <vt:lpstr>We mainly think of SML when dealing with docks even though we also have Leesville and Philpott Lakes in our jursidictions.</vt:lpstr>
      <vt:lpstr>What is ESD or Electric Shock Drowning?</vt:lpstr>
      <vt:lpstr>What About Subdivision and Home Lakes or Ponds?</vt:lpstr>
      <vt:lpstr>The answer is NO, it does not. Electric Shock drowning can occur anywhere there is water and electricity. This is one reason that the 2017 NEC Article 555.1 added “one-family dwellings, two-family dwellings, multi-family dwellings.”</vt:lpstr>
      <vt:lpstr>SMITH MOUNTAIN LAKE, Va. (WFXR) – The Bedford County Sheriff’s Office says one person was killed and two more suffered minor injuries during an outing at Smith Mountain Lake on July 4. Details remain limited; however, Bedford County Sheriff’s Office told WFXR that three people at a private home with a dock were gathering with family and friends when the incident occurred. Witnesses at the scene told deputies they saw the victim was in distress. The two juveniles then entered the water in a rescue attempt and they also immediately began to feel shocked. </vt:lpstr>
      <vt:lpstr>So, how does electricity get in the water?  </vt:lpstr>
      <vt:lpstr>Faulty On-Premises wiring issues:</vt:lpstr>
      <vt:lpstr>PowerPoint Presentation</vt:lpstr>
      <vt:lpstr>PowerPoint Presentation</vt:lpstr>
      <vt:lpstr>PowerPoint Presentation</vt:lpstr>
      <vt:lpstr>555.1 Scope</vt:lpstr>
      <vt:lpstr>555.2 Definition – Electrical Datum Plane</vt:lpstr>
      <vt:lpstr>555.9 Boat Hoist</vt:lpstr>
      <vt:lpstr>555.10 Signage </vt:lpstr>
      <vt:lpstr>555.10 Signage </vt:lpstr>
      <vt:lpstr>555.13    Bonding of Non-Current Carrying  Metal Parts </vt:lpstr>
      <vt:lpstr>555.33 Receptacles</vt:lpstr>
      <vt:lpstr>555.35 (3) Feeder and Branch Circuit Conductors with GFPE</vt:lpstr>
      <vt:lpstr>555.37(B) Type of Equipment Grounding Conductor</vt:lpstr>
      <vt:lpstr>We now know how to inspect a new dock but what about existing ones?</vt:lpstr>
      <vt:lpstr>We now know how to inspect a new dock but what about existing ones?</vt:lpstr>
      <vt:lpstr>The End….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Broughton, John</dc:creator>
  <cp:lastModifiedBy>Jeff Markiewicz</cp:lastModifiedBy>
  <cp:revision>1</cp:revision>
  <dcterms:created xsi:type="dcterms:W3CDTF">2024-08-13T14:09:02Z</dcterms:created>
  <dcterms:modified xsi:type="dcterms:W3CDTF">2025-04-12T15:13:29Z</dcterms:modified>
</cp:coreProperties>
</file>